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handoutMasterIdLst>
    <p:handoutMasterId r:id="rId31"/>
  </p:handoutMasterIdLst>
  <p:sldIdLst>
    <p:sldId id="306" r:id="rId4"/>
    <p:sldId id="305" r:id="rId5"/>
    <p:sldId id="298" r:id="rId6"/>
    <p:sldId id="299" r:id="rId7"/>
    <p:sldId id="304" r:id="rId8"/>
    <p:sldId id="302" r:id="rId9"/>
    <p:sldId id="303" r:id="rId10"/>
    <p:sldId id="307" r:id="rId11"/>
    <p:sldId id="283" r:id="rId12"/>
    <p:sldId id="256" r:id="rId13"/>
    <p:sldId id="258" r:id="rId14"/>
    <p:sldId id="284" r:id="rId15"/>
    <p:sldId id="285" r:id="rId16"/>
    <p:sldId id="291" r:id="rId17"/>
    <p:sldId id="295" r:id="rId18"/>
    <p:sldId id="296" r:id="rId19"/>
    <p:sldId id="297" r:id="rId20"/>
    <p:sldId id="292" r:id="rId21"/>
    <p:sldId id="293" r:id="rId22"/>
    <p:sldId id="294" r:id="rId23"/>
    <p:sldId id="286" r:id="rId24"/>
    <p:sldId id="287" r:id="rId25"/>
    <p:sldId id="288" r:id="rId26"/>
    <p:sldId id="289" r:id="rId27"/>
    <p:sldId id="290" r:id="rId28"/>
    <p:sldId id="308" r:id="rId29"/>
    <p:sldId id="30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D8BE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91" autoAdjust="0"/>
    <p:restoredTop sz="94660"/>
  </p:normalViewPr>
  <p:slideViewPr>
    <p:cSldViewPr>
      <p:cViewPr>
        <p:scale>
          <a:sx n="74" d="100"/>
          <a:sy n="74" d="100"/>
        </p:scale>
        <p:origin x="1205" y="370"/>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1/27/2020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extLst>
      <p:ext uri="{BB962C8B-B14F-4D97-AF65-F5344CB8AC3E}">
        <p14:creationId xmlns:p14="http://schemas.microsoft.com/office/powerpoint/2010/main" val="34888884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a:xfrm>
            <a:off x="457200" y="6324600"/>
            <a:ext cx="2133600" cy="365125"/>
          </a:xfrm>
        </p:spPr>
        <p:txBody>
          <a:bodyPr/>
          <a:lstStyle/>
          <a:p>
            <a:fld id="{11188646-8CEC-4AE4-B1E7-ADF9D885FD96}" type="datetimeFigureOut">
              <a:rPr lang="en-US" smtClean="0"/>
              <a:pPr/>
              <a:t>1/27/2020</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F2618-C234-4528-BB60-72360CB0937F}"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F2618-C234-4528-BB60-72360CB0937F}" type="datetimeFigureOut">
              <a:rPr lang="en-US" smtClean="0"/>
              <a:pPr/>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F2618-C234-4528-BB60-72360CB0937F}" type="datetimeFigureOut">
              <a:rPr lang="en-US" smtClean="0"/>
              <a:pPr/>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88646-8CEC-4AE4-B1E7-ADF9D885FD96}"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88646-8CEC-4AE4-B1E7-ADF9D885FD96}" type="datetimeFigureOut">
              <a:rPr lang="en-US" smtClean="0"/>
              <a:pPr/>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188646-8CEC-4AE4-B1E7-ADF9D885FD96}" type="datetimeFigureOut">
              <a:rPr lang="en-US" smtClean="0"/>
              <a:pPr/>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ustard%20Growth%20-%20Time%20Lapse.mp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Videos/Free%20YouTube%20Downloader/Understanding%20DO%2013%20s.%202018%20in%205%20MINUTES%20%20Infomercial%20.mp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Videos/Free%20YouTube%20Downloader/Mustard%20Growth%20-%20Time%20Lapse.mp4"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a:p>
        </p:txBody>
      </p:sp>
      <p:sp>
        <p:nvSpPr>
          <p:cNvPr id="3" name="Subtitle 2"/>
          <p:cNvSpPr>
            <a:spLocks noGrp="1"/>
          </p:cNvSpPr>
          <p:nvPr>
            <p:ph type="subTitle" idx="1"/>
          </p:nvPr>
        </p:nvSpPr>
        <p:spPr/>
        <p:txBody>
          <a:bodyPr/>
          <a:lstStyle/>
          <a:p>
            <a:endParaRPr lang="en-PH"/>
          </a:p>
        </p:txBody>
      </p:sp>
    </p:spTree>
    <p:extLst>
      <p:ext uri="{BB962C8B-B14F-4D97-AF65-F5344CB8AC3E}">
        <p14:creationId xmlns:p14="http://schemas.microsoft.com/office/powerpoint/2010/main" val="2426905966"/>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rot="10800000" flipV="1">
            <a:off x="609600" y="914400"/>
            <a:ext cx="8229600" cy="5105400"/>
          </a:xfrm>
        </p:spPr>
        <p:txBody>
          <a:bodyPr>
            <a:normAutofit fontScale="47500" lnSpcReduction="20000"/>
          </a:bodyPr>
          <a:lstStyle/>
          <a:p>
            <a:pPr algn="ctr"/>
            <a:r>
              <a:rPr lang="en-US" dirty="0"/>
              <a:t> </a:t>
            </a:r>
            <a:endParaRPr lang="en-US" dirty="0" smtClean="0"/>
          </a:p>
          <a:p>
            <a:pPr algn="ctr"/>
            <a:r>
              <a:rPr lang="en-PH" sz="5700" b="1" dirty="0" smtClean="0">
                <a:solidFill>
                  <a:schemeClr val="bg1"/>
                </a:solidFill>
              </a:rPr>
              <a:t>Talking Points</a:t>
            </a:r>
            <a:endParaRPr lang="en-PH" sz="5100" dirty="0">
              <a:solidFill>
                <a:schemeClr val="bg1"/>
              </a:solidFill>
            </a:endParaRPr>
          </a:p>
          <a:p>
            <a:pPr marL="514350" indent="-514350" algn="l">
              <a:buAutoNum type="arabicPeriod"/>
            </a:pPr>
            <a:r>
              <a:rPr lang="en-PH" sz="6500" b="1" dirty="0" smtClean="0">
                <a:solidFill>
                  <a:schemeClr val="bg1"/>
                </a:solidFill>
              </a:rPr>
              <a:t>Gad-based </a:t>
            </a:r>
            <a:r>
              <a:rPr lang="en-PH" sz="6500" b="1" dirty="0" err="1" smtClean="0">
                <a:solidFill>
                  <a:schemeClr val="bg1"/>
                </a:solidFill>
                <a:latin typeface="Lucida Calligraphy" panose="03010101010101010101" pitchFamily="66" charset="0"/>
              </a:rPr>
              <a:t>i</a:t>
            </a:r>
            <a:r>
              <a:rPr lang="en-PH" sz="6500" b="1" dirty="0" err="1" smtClean="0">
                <a:solidFill>
                  <a:schemeClr val="bg1"/>
                </a:solidFill>
              </a:rPr>
              <a:t>C</a:t>
            </a:r>
            <a:r>
              <a:rPr lang="en-PH" sz="6500" b="1" dirty="0" smtClean="0">
                <a:solidFill>
                  <a:schemeClr val="bg1"/>
                </a:solidFill>
              </a:rPr>
              <a:t> CEBU Lesson Exemplar Editing</a:t>
            </a:r>
          </a:p>
          <a:p>
            <a:pPr marL="514350" indent="-514350" algn="l">
              <a:buAutoNum type="arabicPeriod"/>
            </a:pPr>
            <a:r>
              <a:rPr lang="en-PH" sz="6500" b="1" dirty="0" smtClean="0">
                <a:solidFill>
                  <a:schemeClr val="bg1"/>
                </a:solidFill>
              </a:rPr>
              <a:t>Year-end Assessment of Learning </a:t>
            </a:r>
          </a:p>
          <a:p>
            <a:pPr algn="l"/>
            <a:r>
              <a:rPr lang="en-PH" sz="6500" b="1" dirty="0">
                <a:solidFill>
                  <a:schemeClr val="bg1"/>
                </a:solidFill>
              </a:rPr>
              <a:t> </a:t>
            </a:r>
            <a:r>
              <a:rPr lang="en-PH" sz="6500" b="1" dirty="0" smtClean="0">
                <a:solidFill>
                  <a:schemeClr val="bg1"/>
                </a:solidFill>
              </a:rPr>
              <a:t>     (Division Level)</a:t>
            </a:r>
          </a:p>
          <a:p>
            <a:pPr marL="514350" indent="-514350" algn="l">
              <a:buAutoNum type="arabicPeriod"/>
            </a:pPr>
            <a:r>
              <a:rPr lang="en-PH" sz="6500" b="1" dirty="0" smtClean="0">
                <a:solidFill>
                  <a:schemeClr val="bg1"/>
                </a:solidFill>
              </a:rPr>
              <a:t>RPMS Rating and Validation of Rating</a:t>
            </a:r>
          </a:p>
          <a:p>
            <a:pPr marL="514350" indent="-514350" algn="l">
              <a:buAutoNum type="arabicPeriod"/>
            </a:pPr>
            <a:r>
              <a:rPr lang="en-PH" sz="6500" b="1" dirty="0" smtClean="0">
                <a:solidFill>
                  <a:schemeClr val="bg1"/>
                </a:solidFill>
              </a:rPr>
              <a:t>SHs OPCR, SY: 2020-2021</a:t>
            </a:r>
          </a:p>
          <a:p>
            <a:pPr marL="514350" indent="-514350" algn="l">
              <a:buFont typeface="Arial" pitchFamily="34" charset="0"/>
              <a:buAutoNum type="arabicPeriod"/>
            </a:pPr>
            <a:r>
              <a:rPr lang="en-PH" sz="6500" b="1" dirty="0" err="1" smtClean="0">
                <a:solidFill>
                  <a:schemeClr val="bg1"/>
                </a:solidFill>
              </a:rPr>
              <a:t>DepED</a:t>
            </a:r>
            <a:r>
              <a:rPr lang="en-PH" sz="6500" b="1" dirty="0" smtClean="0">
                <a:solidFill>
                  <a:schemeClr val="bg1"/>
                </a:solidFill>
              </a:rPr>
              <a:t> Order No. 13, s. 2018 re </a:t>
            </a:r>
            <a:r>
              <a:rPr lang="en-PH" sz="5900" dirty="0">
                <a:solidFill>
                  <a:schemeClr val="bg1"/>
                </a:solidFill>
              </a:rPr>
              <a:t>IMPLEMENTING GUIDELINES ON THE CONDUCT OF REMEDIAL OR ADVANCEMENT CLASSES DURING SUMMER FOR THE K TO 12 BASIC EDUCATION PROGRAM </a:t>
            </a:r>
          </a:p>
          <a:p>
            <a:pPr marL="514350" indent="-514350" algn="l">
              <a:buAutoNum type="arabicPeriod"/>
            </a:pPr>
            <a:endParaRPr lang="en-PH" sz="3900" dirty="0">
              <a:solidFill>
                <a:schemeClr val="bg1"/>
              </a:solidFill>
            </a:endParaRPr>
          </a:p>
          <a:p>
            <a:r>
              <a:rPr lang="en-US" b="1" dirty="0"/>
              <a:t> </a:t>
            </a:r>
            <a:endParaRPr lang="en-PH" dirty="0"/>
          </a:p>
        </p:txBody>
      </p:sp>
    </p:spTree>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1143000"/>
          </a:xfrm>
        </p:spPr>
        <p:txBody>
          <a:bodyPr>
            <a:normAutofit fontScale="90000"/>
          </a:bodyPr>
          <a:lstStyle/>
          <a:p>
            <a:pPr algn="l"/>
            <a:r>
              <a:rPr lang="en-US" b="1" u="sng" dirty="0" smtClean="0"/>
              <a:t>1. GAD-based </a:t>
            </a:r>
            <a:r>
              <a:rPr lang="en-US" b="1" u="sng" dirty="0" err="1" smtClean="0"/>
              <a:t>iC</a:t>
            </a:r>
            <a:r>
              <a:rPr lang="en-US" b="1" u="sng" dirty="0" smtClean="0"/>
              <a:t> CEBU Lesson Exemplars Editing</a:t>
            </a:r>
            <a:endParaRPr lang="en-PH" dirty="0"/>
          </a:p>
        </p:txBody>
      </p:sp>
      <p:sp>
        <p:nvSpPr>
          <p:cNvPr id="3" name="Content Placeholder 2"/>
          <p:cNvSpPr>
            <a:spLocks noGrp="1"/>
          </p:cNvSpPr>
          <p:nvPr>
            <p:ph idx="1"/>
          </p:nvPr>
        </p:nvSpPr>
        <p:spPr>
          <a:xfrm>
            <a:off x="1409700" y="1426508"/>
            <a:ext cx="7162800" cy="4525963"/>
          </a:xfrm>
        </p:spPr>
        <p:txBody>
          <a:bodyPr/>
          <a:lstStyle/>
          <a:p>
            <a:pPr marL="0" indent="0">
              <a:buNone/>
            </a:pPr>
            <a:endParaRPr lang="en-US" dirty="0" smtClean="0">
              <a:solidFill>
                <a:schemeClr val="accent3">
                  <a:lumMod val="75000"/>
                </a:schemeClr>
              </a:solidFill>
            </a:endParaRPr>
          </a:p>
          <a:p>
            <a:pPr marL="0" lvl="0" indent="0" algn="just" eaLnBrk="0" fontAlgn="base" hangingPunct="0">
              <a:spcBef>
                <a:spcPct val="0"/>
              </a:spcBef>
              <a:spcAft>
                <a:spcPct val="0"/>
              </a:spcAft>
              <a:buNone/>
              <a:tabLst>
                <a:tab pos="2971800" algn="ctr"/>
                <a:tab pos="5943600" algn="r"/>
              </a:tabLst>
            </a:pPr>
            <a:r>
              <a:rPr lang="en-US" altLang="en-US" sz="4000" dirty="0" smtClean="0">
                <a:solidFill>
                  <a:schemeClr val="tx1"/>
                </a:solidFill>
                <a:latin typeface="Arial" panose="020B0604020202020204" pitchFamily="34" charset="0"/>
                <a:ea typeface="Calibri" panose="020F0502020204030204" pitchFamily="34" charset="0"/>
                <a:cs typeface="Arial" panose="020B0604020202020204" pitchFamily="34" charset="0"/>
              </a:rPr>
              <a:t>EPSVRs, PSDSs, and School Heads</a:t>
            </a:r>
          </a:p>
          <a:p>
            <a:pPr marL="0" indent="0">
              <a:buNone/>
            </a:pPr>
            <a:r>
              <a:rPr lang="en-US" sz="4000" dirty="0" smtClean="0">
                <a:solidFill>
                  <a:schemeClr val="tx1"/>
                </a:solidFill>
                <a:latin typeface="Arial" panose="020B0604020202020204" pitchFamily="34" charset="0"/>
                <a:cs typeface="Arial" panose="020B0604020202020204" pitchFamily="34" charset="0"/>
              </a:rPr>
              <a:t>1</a:t>
            </a:r>
            <a:r>
              <a:rPr lang="en-US" sz="4000" baseline="30000" dirty="0" smtClean="0">
                <a:solidFill>
                  <a:schemeClr val="tx1"/>
                </a:solidFill>
                <a:latin typeface="Arial" panose="020B0604020202020204" pitchFamily="34" charset="0"/>
                <a:cs typeface="Arial" panose="020B0604020202020204" pitchFamily="34" charset="0"/>
              </a:rPr>
              <a:t>st</a:t>
            </a:r>
            <a:r>
              <a:rPr lang="en-US" sz="4000" dirty="0" smtClean="0">
                <a:solidFill>
                  <a:schemeClr val="tx1"/>
                </a:solidFill>
                <a:latin typeface="Arial" panose="020B0604020202020204" pitchFamily="34" charset="0"/>
                <a:cs typeface="Arial" panose="020B0604020202020204" pitchFamily="34" charset="0"/>
              </a:rPr>
              <a:t> Quarter in all Subject Areas</a:t>
            </a:r>
          </a:p>
          <a:p>
            <a:pPr marL="0" indent="0">
              <a:buNone/>
            </a:pPr>
            <a:r>
              <a:rPr lang="en-US" sz="4000" dirty="0" smtClean="0">
                <a:solidFill>
                  <a:schemeClr val="tx1"/>
                </a:solidFill>
                <a:latin typeface="Arial" panose="020B0604020202020204" pitchFamily="34" charset="0"/>
                <a:cs typeface="Arial" panose="020B0604020202020204" pitchFamily="34" charset="0"/>
              </a:rPr>
              <a:t>To be distributed to teachers on the 2nd week of May 2020</a:t>
            </a:r>
          </a:p>
          <a:p>
            <a:pPr marL="0" indent="0">
              <a:buNone/>
            </a:pPr>
            <a:endParaRPr lang="en-US" dirty="0" smtClean="0">
              <a:solidFill>
                <a:schemeClr val="accent3">
                  <a:lumMod val="75000"/>
                </a:schemeClr>
              </a:solidFill>
            </a:endParaRPr>
          </a:p>
          <a:p>
            <a:pPr marL="0" indent="0">
              <a:buNone/>
            </a:pPr>
            <a:endParaRPr lang="en-US" dirty="0" smtClean="0">
              <a:solidFill>
                <a:schemeClr val="accent3">
                  <a:lumMod val="75000"/>
                </a:schemeClr>
              </a:solidFill>
            </a:endParaRPr>
          </a:p>
          <a:p>
            <a:pPr marL="0" indent="0">
              <a:buNone/>
            </a:pPr>
            <a:endParaRPr lang="en-US" dirty="0">
              <a:solidFill>
                <a:schemeClr val="accent3">
                  <a:lumMod val="75000"/>
                </a:schemeClr>
              </a:solidFill>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5" name="Right Arrow 4"/>
          <p:cNvSpPr/>
          <p:nvPr/>
        </p:nvSpPr>
        <p:spPr>
          <a:xfrm>
            <a:off x="1162050" y="3412706"/>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10" name="Right Arrow 9"/>
          <p:cNvSpPr/>
          <p:nvPr/>
        </p:nvSpPr>
        <p:spPr>
          <a:xfrm>
            <a:off x="1038225" y="2133600"/>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8" name="Right Arrow 7"/>
          <p:cNvSpPr/>
          <p:nvPr/>
        </p:nvSpPr>
        <p:spPr>
          <a:xfrm>
            <a:off x="1162050" y="4317581"/>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Tree>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PH" sz="4800" dirty="0" smtClean="0"/>
              <a:t>Note:</a:t>
            </a:r>
            <a:endParaRPr lang="en-PH" sz="4800" dirty="0"/>
          </a:p>
        </p:txBody>
      </p:sp>
      <p:sp>
        <p:nvSpPr>
          <p:cNvPr id="3" name="Content Placeholder 2"/>
          <p:cNvSpPr>
            <a:spLocks noGrp="1"/>
          </p:cNvSpPr>
          <p:nvPr>
            <p:ph idx="1"/>
          </p:nvPr>
        </p:nvSpPr>
        <p:spPr>
          <a:xfrm>
            <a:off x="228600" y="1295400"/>
            <a:ext cx="8686800" cy="4525963"/>
          </a:xfrm>
        </p:spPr>
        <p:txBody>
          <a:bodyPr>
            <a:normAutofit/>
          </a:bodyPr>
          <a:lstStyle/>
          <a:p>
            <a:r>
              <a:rPr lang="en-PH" sz="4000" dirty="0" smtClean="0">
                <a:solidFill>
                  <a:schemeClr val="tx1"/>
                </a:solidFill>
              </a:rPr>
              <a:t>Teachers who have not written or submitted the LEs shall NOT be provided with LEs.</a:t>
            </a:r>
          </a:p>
          <a:p>
            <a:r>
              <a:rPr lang="en-PH" sz="4000" dirty="0" smtClean="0">
                <a:solidFill>
                  <a:schemeClr val="tx1"/>
                </a:solidFill>
              </a:rPr>
              <a:t>They are required to prepare their own Lesson Plans, pursuant to </a:t>
            </a:r>
            <a:r>
              <a:rPr lang="en-PH" sz="4000" dirty="0" err="1" smtClean="0">
                <a:solidFill>
                  <a:schemeClr val="tx1"/>
                </a:solidFill>
              </a:rPr>
              <a:t>DepED</a:t>
            </a:r>
            <a:r>
              <a:rPr lang="en-PH" sz="4000" dirty="0" smtClean="0">
                <a:solidFill>
                  <a:schemeClr val="tx1"/>
                </a:solidFill>
              </a:rPr>
              <a:t> Order No. 70, s. 2012 and </a:t>
            </a:r>
            <a:r>
              <a:rPr lang="en-PH" sz="4000" dirty="0" err="1" smtClean="0">
                <a:solidFill>
                  <a:schemeClr val="tx1"/>
                </a:solidFill>
              </a:rPr>
              <a:t>DepED</a:t>
            </a:r>
            <a:r>
              <a:rPr lang="en-PH" sz="4000" dirty="0" smtClean="0">
                <a:solidFill>
                  <a:schemeClr val="tx1"/>
                </a:solidFill>
              </a:rPr>
              <a:t> Order No. 42, s. 2016.</a:t>
            </a:r>
            <a:endParaRPr lang="en-PH" sz="4000" dirty="0">
              <a:solidFill>
                <a:schemeClr val="tx1"/>
              </a:solidFill>
            </a:endParaRPr>
          </a:p>
        </p:txBody>
      </p:sp>
    </p:spTree>
    <p:extLst>
      <p:ext uri="{BB962C8B-B14F-4D97-AF65-F5344CB8AC3E}">
        <p14:creationId xmlns:p14="http://schemas.microsoft.com/office/powerpoint/2010/main" val="2642309957"/>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PH" sz="4800" dirty="0" smtClean="0"/>
              <a:t>Note:</a:t>
            </a:r>
            <a:endParaRPr lang="en-PH" sz="4800" dirty="0"/>
          </a:p>
        </p:txBody>
      </p:sp>
      <p:sp>
        <p:nvSpPr>
          <p:cNvPr id="3" name="Content Placeholder 2"/>
          <p:cNvSpPr>
            <a:spLocks noGrp="1"/>
          </p:cNvSpPr>
          <p:nvPr>
            <p:ph idx="1"/>
          </p:nvPr>
        </p:nvSpPr>
        <p:spPr>
          <a:xfrm>
            <a:off x="457200" y="1295400"/>
            <a:ext cx="8458200" cy="4525963"/>
          </a:xfrm>
        </p:spPr>
        <p:txBody>
          <a:bodyPr>
            <a:normAutofit/>
          </a:bodyPr>
          <a:lstStyle/>
          <a:p>
            <a:r>
              <a:rPr lang="en-PH" sz="4000" dirty="0" smtClean="0">
                <a:solidFill>
                  <a:schemeClr val="tx1"/>
                </a:solidFill>
              </a:rPr>
              <a:t>Concerned EPSVRs and Master Teachers shall write LEs.</a:t>
            </a:r>
          </a:p>
          <a:p>
            <a:r>
              <a:rPr lang="en-PH" sz="4000" dirty="0" smtClean="0">
                <a:solidFill>
                  <a:schemeClr val="tx1"/>
                </a:solidFill>
              </a:rPr>
              <a:t>Teachers who failed to write the LEs shall be the 1</a:t>
            </a:r>
            <a:r>
              <a:rPr lang="en-PH" sz="4000" baseline="30000" dirty="0" smtClean="0">
                <a:solidFill>
                  <a:schemeClr val="tx1"/>
                </a:solidFill>
              </a:rPr>
              <a:t>st</a:t>
            </a:r>
            <a:r>
              <a:rPr lang="en-PH" sz="4000" dirty="0" smtClean="0">
                <a:solidFill>
                  <a:schemeClr val="tx1"/>
                </a:solidFill>
              </a:rPr>
              <a:t> priority for the provision of technical assistance, attention: CFTATs</a:t>
            </a:r>
            <a:endParaRPr lang="en-PH" sz="4000" dirty="0">
              <a:solidFill>
                <a:schemeClr val="tx1"/>
              </a:solidFill>
            </a:endParaRPr>
          </a:p>
        </p:txBody>
      </p:sp>
    </p:spTree>
    <p:extLst>
      <p:ext uri="{BB962C8B-B14F-4D97-AF65-F5344CB8AC3E}">
        <p14:creationId xmlns:p14="http://schemas.microsoft.com/office/powerpoint/2010/main" val="3695958332"/>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graphicFrame>
        <p:nvGraphicFramePr>
          <p:cNvPr id="4" name="Table 3"/>
          <p:cNvGraphicFramePr>
            <a:graphicFrameLocks noGrp="1"/>
          </p:cNvGraphicFramePr>
          <p:nvPr>
            <p:extLst>
              <p:ext uri="{D42A27DB-BD31-4B8C-83A1-F6EECF244321}">
                <p14:modId xmlns:p14="http://schemas.microsoft.com/office/powerpoint/2010/main" val="3923605516"/>
              </p:ext>
            </p:extLst>
          </p:nvPr>
        </p:nvGraphicFramePr>
        <p:xfrm>
          <a:off x="304800" y="685800"/>
          <a:ext cx="8534400" cy="4268407"/>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765268">
                <a:tc>
                  <a:txBody>
                    <a:bodyPr/>
                    <a:lstStyle/>
                    <a:p>
                      <a:pPr marL="0" marR="0" indent="228600" algn="ctr" fontAlgn="base">
                        <a:lnSpc>
                          <a:spcPct val="107000"/>
                        </a:lnSpc>
                        <a:spcBef>
                          <a:spcPts val="0"/>
                        </a:spcBef>
                        <a:spcAft>
                          <a:spcPts val="0"/>
                        </a:spcAft>
                      </a:pPr>
                      <a:r>
                        <a:rPr lang="en-PH" sz="4400" dirty="0">
                          <a:effectLst/>
                        </a:rPr>
                        <a:t>Issuances </a:t>
                      </a:r>
                      <a:endParaRPr lang="en-PH"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38100" marT="12700" marB="63500"/>
                </a:tc>
                <a:tc>
                  <a:txBody>
                    <a:bodyPr/>
                    <a:lstStyle/>
                    <a:p>
                      <a:pPr marL="0" marR="0" indent="228600" algn="ctr" fontAlgn="base">
                        <a:lnSpc>
                          <a:spcPct val="107000"/>
                        </a:lnSpc>
                        <a:spcBef>
                          <a:spcPts val="0"/>
                        </a:spcBef>
                        <a:spcAft>
                          <a:spcPts val="0"/>
                        </a:spcAft>
                      </a:pPr>
                      <a:r>
                        <a:rPr lang="en-PH" sz="4400" dirty="0">
                          <a:effectLst/>
                        </a:rPr>
                        <a:t>Title</a:t>
                      </a:r>
                      <a:endParaRPr lang="en-PH"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38100" marT="12700" marB="63500"/>
                </a:tc>
                <a:extLst>
                  <a:ext uri="{0D108BD9-81ED-4DB2-BD59-A6C34878D82A}">
                    <a16:rowId xmlns:a16="http://schemas.microsoft.com/office/drawing/2014/main" val="10000"/>
                  </a:ext>
                </a:extLst>
              </a:tr>
              <a:tr h="1752600">
                <a:tc>
                  <a:txBody>
                    <a:bodyPr/>
                    <a:lstStyle/>
                    <a:p>
                      <a:pPr marL="0" marR="0" fontAlgn="base">
                        <a:lnSpc>
                          <a:spcPct val="100000"/>
                        </a:lnSpc>
                        <a:spcBef>
                          <a:spcPts val="0"/>
                        </a:spcBef>
                        <a:spcAft>
                          <a:spcPts val="0"/>
                        </a:spcAft>
                      </a:pPr>
                      <a:r>
                        <a:rPr lang="en-PH" sz="3600" dirty="0">
                          <a:effectLst/>
                        </a:rPr>
                        <a:t>D.O. no. 70, </a:t>
                      </a:r>
                      <a:endParaRPr lang="en-PH" sz="3600" dirty="0" smtClean="0">
                        <a:effectLst/>
                      </a:endParaRPr>
                    </a:p>
                    <a:p>
                      <a:pPr marL="0" marR="0" fontAlgn="base">
                        <a:lnSpc>
                          <a:spcPct val="100000"/>
                        </a:lnSpc>
                        <a:spcBef>
                          <a:spcPts val="0"/>
                        </a:spcBef>
                        <a:spcAft>
                          <a:spcPts val="0"/>
                        </a:spcAft>
                      </a:pPr>
                      <a:r>
                        <a:rPr lang="en-PH" sz="3600" dirty="0" smtClean="0">
                          <a:effectLst/>
                        </a:rPr>
                        <a:t>s</a:t>
                      </a:r>
                      <a:r>
                        <a:rPr lang="en-PH" sz="3600" dirty="0">
                          <a:effectLst/>
                        </a:rPr>
                        <a:t>. 2012</a:t>
                      </a:r>
                      <a:endParaRPr lang="en-PH"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38100" marT="12700" marB="63500"/>
                </a:tc>
                <a:tc>
                  <a:txBody>
                    <a:bodyPr/>
                    <a:lstStyle/>
                    <a:p>
                      <a:pPr marL="0" marR="0" fontAlgn="base">
                        <a:lnSpc>
                          <a:spcPct val="100000"/>
                        </a:lnSpc>
                        <a:spcBef>
                          <a:spcPts val="0"/>
                        </a:spcBef>
                        <a:spcAft>
                          <a:spcPts val="0"/>
                        </a:spcAft>
                      </a:pPr>
                      <a:r>
                        <a:rPr lang="en-PH" sz="3600" dirty="0">
                          <a:effectLst/>
                        </a:rPr>
                        <a:t>Guidelines on the Preparation of Daily Lessons</a:t>
                      </a:r>
                      <a:endParaRPr lang="en-PH"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38100" marT="12700" marB="63500"/>
                </a:tc>
                <a:extLst>
                  <a:ext uri="{0D108BD9-81ED-4DB2-BD59-A6C34878D82A}">
                    <a16:rowId xmlns:a16="http://schemas.microsoft.com/office/drawing/2014/main" val="10001"/>
                  </a:ext>
                </a:extLst>
              </a:tr>
              <a:tr h="1668404">
                <a:tc>
                  <a:txBody>
                    <a:bodyPr/>
                    <a:lstStyle/>
                    <a:p>
                      <a:pPr marL="0" marR="0" fontAlgn="base">
                        <a:lnSpc>
                          <a:spcPct val="100000"/>
                        </a:lnSpc>
                        <a:spcBef>
                          <a:spcPts val="0"/>
                        </a:spcBef>
                        <a:spcAft>
                          <a:spcPts val="0"/>
                        </a:spcAft>
                      </a:pPr>
                      <a:r>
                        <a:rPr lang="en-PH" sz="3600" dirty="0">
                          <a:effectLst/>
                        </a:rPr>
                        <a:t>D.O no. 42, </a:t>
                      </a:r>
                      <a:endParaRPr lang="en-PH" sz="3600" dirty="0" smtClean="0">
                        <a:effectLst/>
                      </a:endParaRPr>
                    </a:p>
                    <a:p>
                      <a:pPr marL="0" marR="0" fontAlgn="base">
                        <a:lnSpc>
                          <a:spcPct val="100000"/>
                        </a:lnSpc>
                        <a:spcBef>
                          <a:spcPts val="0"/>
                        </a:spcBef>
                        <a:spcAft>
                          <a:spcPts val="0"/>
                        </a:spcAft>
                      </a:pPr>
                      <a:r>
                        <a:rPr lang="en-PH" sz="3600" dirty="0" smtClean="0">
                          <a:effectLst/>
                        </a:rPr>
                        <a:t>s</a:t>
                      </a:r>
                      <a:r>
                        <a:rPr lang="en-PH" sz="3600" dirty="0">
                          <a:effectLst/>
                        </a:rPr>
                        <a:t>. 2016</a:t>
                      </a:r>
                      <a:endParaRPr lang="en-PH"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38100" marT="12700" marB="63500"/>
                </a:tc>
                <a:tc>
                  <a:txBody>
                    <a:bodyPr/>
                    <a:lstStyle/>
                    <a:p>
                      <a:pPr marL="0" marR="0" fontAlgn="base">
                        <a:lnSpc>
                          <a:spcPct val="100000"/>
                        </a:lnSpc>
                        <a:spcBef>
                          <a:spcPts val="0"/>
                        </a:spcBef>
                        <a:spcAft>
                          <a:spcPts val="0"/>
                        </a:spcAft>
                      </a:pPr>
                      <a:r>
                        <a:rPr lang="en-PH" sz="3600" dirty="0">
                          <a:effectLst/>
                        </a:rPr>
                        <a:t>Policy Guidelines on Daily Lesson Preparation for the K to 12 Basic Education Program</a:t>
                      </a:r>
                      <a:endParaRPr lang="en-PH"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38100" marT="12700" marB="635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85131833"/>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525963"/>
          </a:xfrm>
        </p:spPr>
        <p:txBody>
          <a:bodyPr>
            <a:noAutofit/>
          </a:bodyPr>
          <a:lstStyle/>
          <a:p>
            <a:r>
              <a:rPr lang="en-PH" sz="3600" dirty="0" err="1">
                <a:solidFill>
                  <a:schemeClr val="tx1"/>
                </a:solidFill>
              </a:rPr>
              <a:t>DepED</a:t>
            </a:r>
            <a:r>
              <a:rPr lang="en-PH" sz="3600" dirty="0">
                <a:solidFill>
                  <a:schemeClr val="tx1"/>
                </a:solidFill>
              </a:rPr>
              <a:t> Order No. 70, s. 2012 entitled </a:t>
            </a:r>
            <a:r>
              <a:rPr lang="en-PH" sz="3600" i="1" dirty="0">
                <a:solidFill>
                  <a:schemeClr val="tx1"/>
                </a:solidFill>
              </a:rPr>
              <a:t>“Guidelines on the Preparation of Daily Lessons”</a:t>
            </a:r>
            <a:r>
              <a:rPr lang="en-PH" sz="3600" dirty="0">
                <a:solidFill>
                  <a:schemeClr val="tx1"/>
                </a:solidFill>
              </a:rPr>
              <a:t>, particularly on item No. 3b that states, </a:t>
            </a:r>
            <a:r>
              <a:rPr lang="en-PH" sz="3600" b="1" i="1" dirty="0">
                <a:solidFill>
                  <a:schemeClr val="tx1"/>
                </a:solidFill>
              </a:rPr>
              <a:t>“</a:t>
            </a:r>
            <a:r>
              <a:rPr lang="en-PH" sz="4000" b="1" u="sng" dirty="0">
                <a:solidFill>
                  <a:schemeClr val="tx1"/>
                </a:solidFill>
              </a:rPr>
              <a:t>Teachers with less than two (2) years teaching experience shall be required to prepare DLPs</a:t>
            </a:r>
            <a:r>
              <a:rPr lang="en-PH" sz="4000" b="1" i="1" dirty="0">
                <a:solidFill>
                  <a:schemeClr val="tx1"/>
                </a:solidFill>
              </a:rPr>
              <a:t> </a:t>
            </a:r>
            <a:r>
              <a:rPr lang="en-PH" sz="3600" b="1" i="1" dirty="0">
                <a:solidFill>
                  <a:schemeClr val="tx1"/>
                </a:solidFill>
              </a:rPr>
              <a:t>which shall include the following: objectives, subject Matter, Procedures, Assessment, and Assignment</a:t>
            </a:r>
            <a:endParaRPr lang="en-PH" sz="3600" dirty="0">
              <a:solidFill>
                <a:schemeClr val="tx1"/>
              </a:solidFill>
            </a:endParaRPr>
          </a:p>
        </p:txBody>
      </p:sp>
    </p:spTree>
    <p:extLst>
      <p:ext uri="{BB962C8B-B14F-4D97-AF65-F5344CB8AC3E}">
        <p14:creationId xmlns:p14="http://schemas.microsoft.com/office/powerpoint/2010/main" val="837712007"/>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Autofit/>
          </a:bodyPr>
          <a:lstStyle/>
          <a:p>
            <a:r>
              <a:rPr lang="en-PH" sz="3200" dirty="0" err="1">
                <a:solidFill>
                  <a:schemeClr val="tx1"/>
                </a:solidFill>
              </a:rPr>
              <a:t>DepED</a:t>
            </a:r>
            <a:r>
              <a:rPr lang="en-PH" sz="3200" dirty="0">
                <a:solidFill>
                  <a:schemeClr val="tx1"/>
                </a:solidFill>
              </a:rPr>
              <a:t> Order No. 42, s. 2016 on </a:t>
            </a:r>
            <a:r>
              <a:rPr lang="en-PH" sz="3200" i="1" dirty="0">
                <a:solidFill>
                  <a:schemeClr val="tx1"/>
                </a:solidFill>
              </a:rPr>
              <a:t>“Policy Guidelines on Daily Lesson Preparation for the K to 12 Basic Education Program”, </a:t>
            </a:r>
            <a:r>
              <a:rPr lang="en-PH" sz="3200" b="1" i="1" dirty="0">
                <a:solidFill>
                  <a:schemeClr val="tx1"/>
                </a:solidFill>
              </a:rPr>
              <a:t>item No. 2</a:t>
            </a:r>
            <a:r>
              <a:rPr lang="en-PH" sz="3200" i="1" dirty="0">
                <a:solidFill>
                  <a:schemeClr val="tx1"/>
                </a:solidFill>
              </a:rPr>
              <a:t> states, </a:t>
            </a:r>
            <a:r>
              <a:rPr lang="en-PH" sz="3200" b="1" i="1" u="sng" dirty="0">
                <a:solidFill>
                  <a:schemeClr val="tx1"/>
                </a:solidFill>
              </a:rPr>
              <a:t>“</a:t>
            </a:r>
            <a:r>
              <a:rPr lang="en-PH" sz="3600" b="1" u="sng" dirty="0">
                <a:solidFill>
                  <a:schemeClr val="tx1"/>
                </a:solidFill>
              </a:rPr>
              <a:t>Planning lessons is fundamental to ensuring the delivery of teaching and learning in schools</a:t>
            </a:r>
            <a:r>
              <a:rPr lang="en-PH" sz="3600" b="1" i="1" u="sng" dirty="0">
                <a:solidFill>
                  <a:schemeClr val="tx1"/>
                </a:solidFill>
              </a:rPr>
              <a:t>. </a:t>
            </a:r>
            <a:r>
              <a:rPr lang="en-PH" sz="3200" b="1" i="1" dirty="0">
                <a:solidFill>
                  <a:schemeClr val="tx1"/>
                </a:solidFill>
              </a:rPr>
              <a:t>These guidelines aims to support teachers in organizing and managing their classes and lessons effectively and efficiency and ensure the achievement of learning outcomes.</a:t>
            </a:r>
            <a:r>
              <a:rPr lang="en-PH" sz="3200" i="1" dirty="0">
                <a:solidFill>
                  <a:schemeClr val="tx1"/>
                </a:solidFill>
              </a:rPr>
              <a:t> </a:t>
            </a:r>
            <a:endParaRPr lang="en-PH" sz="3200" dirty="0">
              <a:solidFill>
                <a:schemeClr val="tx1"/>
              </a:solidFill>
            </a:endParaRPr>
          </a:p>
        </p:txBody>
      </p:sp>
    </p:spTree>
    <p:extLst>
      <p:ext uri="{BB962C8B-B14F-4D97-AF65-F5344CB8AC3E}">
        <p14:creationId xmlns:p14="http://schemas.microsoft.com/office/powerpoint/2010/main" val="2575950157"/>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876800"/>
          </a:xfrm>
        </p:spPr>
        <p:txBody>
          <a:bodyPr>
            <a:normAutofit fontScale="92500"/>
          </a:bodyPr>
          <a:lstStyle/>
          <a:p>
            <a:r>
              <a:rPr lang="en-PH" sz="3600" b="1" i="1" dirty="0" smtClean="0">
                <a:solidFill>
                  <a:schemeClr val="tx1"/>
                </a:solidFill>
              </a:rPr>
              <a:t>Item </a:t>
            </a:r>
            <a:r>
              <a:rPr lang="en-PH" sz="3600" b="1" i="1" dirty="0">
                <a:solidFill>
                  <a:schemeClr val="tx1"/>
                </a:solidFill>
              </a:rPr>
              <a:t>No. 3</a:t>
            </a:r>
            <a:r>
              <a:rPr lang="en-PH" sz="3600" i="1" dirty="0">
                <a:solidFill>
                  <a:schemeClr val="tx1"/>
                </a:solidFill>
              </a:rPr>
              <a:t> stipulates </a:t>
            </a:r>
            <a:r>
              <a:rPr lang="en-PH" sz="3600" b="1" i="1" dirty="0">
                <a:solidFill>
                  <a:schemeClr val="tx1"/>
                </a:solidFill>
              </a:rPr>
              <a:t>“Furthermore, these guidelines affirm </a:t>
            </a:r>
            <a:r>
              <a:rPr lang="en-PH" sz="4000" b="1" u="sng" dirty="0">
                <a:solidFill>
                  <a:schemeClr val="tx1"/>
                </a:solidFill>
              </a:rPr>
              <a:t>the role of the K to 12 teacher as a facilitator of learning.</a:t>
            </a:r>
            <a:r>
              <a:rPr lang="en-PH" sz="4000" b="1" dirty="0">
                <a:solidFill>
                  <a:schemeClr val="tx1"/>
                </a:solidFill>
              </a:rPr>
              <a:t> </a:t>
            </a:r>
            <a:r>
              <a:rPr lang="en-PH" sz="3600" b="1" i="1" dirty="0">
                <a:solidFill>
                  <a:schemeClr val="tx1"/>
                </a:solidFill>
              </a:rPr>
              <a:t>Preparing for lessons through the Daily Lesson Log (DLL) of Detailed Lesson Plan (DLP) and provides teachers with an opportunity for reflection on what learners need to learn, how learners learn, and how best to facilitate the learning process. </a:t>
            </a:r>
            <a:endParaRPr lang="en-PH" sz="3600" dirty="0">
              <a:solidFill>
                <a:schemeClr val="tx1"/>
              </a:solidFill>
            </a:endParaRPr>
          </a:p>
          <a:p>
            <a:endParaRPr lang="en-PH" sz="3200" dirty="0"/>
          </a:p>
        </p:txBody>
      </p:sp>
    </p:spTree>
    <p:extLst>
      <p:ext uri="{BB962C8B-B14F-4D97-AF65-F5344CB8AC3E}">
        <p14:creationId xmlns:p14="http://schemas.microsoft.com/office/powerpoint/2010/main" val="790931216"/>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5389046"/>
              </p:ext>
            </p:extLst>
          </p:nvPr>
        </p:nvGraphicFramePr>
        <p:xfrm>
          <a:off x="304800" y="533400"/>
          <a:ext cx="8458199" cy="5550390"/>
        </p:xfrm>
        <a:graphic>
          <a:graphicData uri="http://schemas.openxmlformats.org/drawingml/2006/table">
            <a:tbl>
              <a:tblPr firstRow="1" firstCol="1" bandRow="1">
                <a:tableStyleId>{5C22544A-7EE6-4342-B048-85BDC9FD1C3A}</a:tableStyleId>
              </a:tblPr>
              <a:tblGrid>
                <a:gridCol w="3200400">
                  <a:extLst>
                    <a:ext uri="{9D8B030D-6E8A-4147-A177-3AD203B41FA5}">
                      <a16:colId xmlns:a16="http://schemas.microsoft.com/office/drawing/2014/main" val="20000"/>
                    </a:ext>
                  </a:extLst>
                </a:gridCol>
                <a:gridCol w="5257799">
                  <a:extLst>
                    <a:ext uri="{9D8B030D-6E8A-4147-A177-3AD203B41FA5}">
                      <a16:colId xmlns:a16="http://schemas.microsoft.com/office/drawing/2014/main" val="20001"/>
                    </a:ext>
                  </a:extLst>
                </a:gridCol>
              </a:tblGrid>
              <a:tr h="179243">
                <a:tc>
                  <a:txBody>
                    <a:bodyPr/>
                    <a:lstStyle/>
                    <a:p>
                      <a:pPr marL="0" marR="0" indent="228600" algn="ctr" fontAlgn="base">
                        <a:lnSpc>
                          <a:spcPct val="107000"/>
                        </a:lnSpc>
                        <a:spcBef>
                          <a:spcPts val="0"/>
                        </a:spcBef>
                        <a:spcAft>
                          <a:spcPts val="0"/>
                        </a:spcAft>
                      </a:pPr>
                      <a:r>
                        <a:rPr lang="en-PH" sz="3200" dirty="0">
                          <a:effectLst/>
                        </a:rPr>
                        <a:t>Issuances </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indent="228600" algn="ctr" fontAlgn="base">
                        <a:lnSpc>
                          <a:spcPct val="107000"/>
                        </a:lnSpc>
                        <a:spcBef>
                          <a:spcPts val="0"/>
                        </a:spcBef>
                        <a:spcAft>
                          <a:spcPts val="0"/>
                        </a:spcAft>
                      </a:pPr>
                      <a:r>
                        <a:rPr lang="en-PH" sz="3200" dirty="0">
                          <a:effectLst/>
                        </a:rPr>
                        <a:t>Title</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0"/>
                  </a:ext>
                </a:extLst>
              </a:tr>
              <a:tr h="167798">
                <a:tc>
                  <a:txBody>
                    <a:bodyPr/>
                    <a:lstStyle/>
                    <a:p>
                      <a:pPr marL="0" marR="0" algn="l" fontAlgn="base">
                        <a:lnSpc>
                          <a:spcPct val="107000"/>
                        </a:lnSpc>
                        <a:spcBef>
                          <a:spcPts val="0"/>
                        </a:spcBef>
                        <a:spcAft>
                          <a:spcPts val="0"/>
                        </a:spcAft>
                      </a:pPr>
                      <a:r>
                        <a:rPr lang="en-PH" sz="2800" dirty="0">
                          <a:effectLst/>
                        </a:rPr>
                        <a:t>D.O. no. 70, s. 2012</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800" dirty="0">
                          <a:effectLst/>
                        </a:rPr>
                        <a:t>Guidelines on the Preparation of Daily Lessons</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1"/>
                  </a:ext>
                </a:extLst>
              </a:tr>
              <a:tr h="282157">
                <a:tc>
                  <a:txBody>
                    <a:bodyPr/>
                    <a:lstStyle/>
                    <a:p>
                      <a:pPr marL="0" marR="0" algn="l" fontAlgn="base">
                        <a:lnSpc>
                          <a:spcPct val="107000"/>
                        </a:lnSpc>
                        <a:spcBef>
                          <a:spcPts val="0"/>
                        </a:spcBef>
                        <a:spcAft>
                          <a:spcPts val="0"/>
                        </a:spcAft>
                      </a:pPr>
                      <a:r>
                        <a:rPr lang="en-PH" sz="2800" dirty="0">
                          <a:effectLst/>
                        </a:rPr>
                        <a:t>D.O no. 42, s. 2016</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800" dirty="0">
                          <a:effectLst/>
                        </a:rPr>
                        <a:t>Policy Guidelines on Daily Lesson Preparation for the K to 12 Basic Education Program</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2"/>
                  </a:ext>
                </a:extLst>
              </a:tr>
              <a:tr h="167798">
                <a:tc>
                  <a:txBody>
                    <a:bodyPr/>
                    <a:lstStyle/>
                    <a:p>
                      <a:pPr marL="0" marR="0" algn="l" fontAlgn="base">
                        <a:lnSpc>
                          <a:spcPct val="107000"/>
                        </a:lnSpc>
                        <a:spcBef>
                          <a:spcPts val="0"/>
                        </a:spcBef>
                        <a:spcAft>
                          <a:spcPts val="0"/>
                        </a:spcAft>
                      </a:pPr>
                      <a:r>
                        <a:rPr lang="en-PH" sz="2800" dirty="0">
                          <a:effectLst/>
                        </a:rPr>
                        <a:t>DM no. 232, s. 2019</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800" dirty="0">
                          <a:effectLst/>
                        </a:rPr>
                        <a:t>Development of Contextualized Integrated Model </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3"/>
                  </a:ext>
                </a:extLst>
              </a:tr>
              <a:tr h="282157">
                <a:tc>
                  <a:txBody>
                    <a:bodyPr/>
                    <a:lstStyle/>
                    <a:p>
                      <a:pPr marL="0" marR="0" algn="l" fontAlgn="base">
                        <a:lnSpc>
                          <a:spcPct val="107000"/>
                        </a:lnSpc>
                        <a:spcBef>
                          <a:spcPts val="0"/>
                        </a:spcBef>
                        <a:spcAft>
                          <a:spcPts val="0"/>
                        </a:spcAft>
                      </a:pPr>
                      <a:r>
                        <a:rPr lang="en-PH" sz="2400" dirty="0">
                          <a:effectLst/>
                        </a:rPr>
                        <a:t>DM no. 264, s. 2019</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400" dirty="0">
                          <a:effectLst/>
                        </a:rPr>
                        <a:t>Corrigendum/Addendum to Division Memorandum no. 232, s. 2019 re Development of Contextualized Integrated Model</a:t>
                      </a:r>
                      <a:endParaRPr lang="en-P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31177607"/>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24812285"/>
              </p:ext>
            </p:extLst>
          </p:nvPr>
        </p:nvGraphicFramePr>
        <p:xfrm>
          <a:off x="381000" y="838200"/>
          <a:ext cx="8458199" cy="4886532"/>
        </p:xfrm>
        <a:graphic>
          <a:graphicData uri="http://schemas.openxmlformats.org/drawingml/2006/table">
            <a:tbl>
              <a:tblPr firstRow="1" firstCol="1" bandRow="1">
                <a:tableStyleId>{5C22544A-7EE6-4342-B048-85BDC9FD1C3A}</a:tableStyleId>
              </a:tblPr>
              <a:tblGrid>
                <a:gridCol w="2209800">
                  <a:extLst>
                    <a:ext uri="{9D8B030D-6E8A-4147-A177-3AD203B41FA5}">
                      <a16:colId xmlns:a16="http://schemas.microsoft.com/office/drawing/2014/main" val="20000"/>
                    </a:ext>
                  </a:extLst>
                </a:gridCol>
                <a:gridCol w="6248399">
                  <a:extLst>
                    <a:ext uri="{9D8B030D-6E8A-4147-A177-3AD203B41FA5}">
                      <a16:colId xmlns:a16="http://schemas.microsoft.com/office/drawing/2014/main" val="20001"/>
                    </a:ext>
                  </a:extLst>
                </a:gridCol>
              </a:tblGrid>
              <a:tr h="167798">
                <a:tc>
                  <a:txBody>
                    <a:bodyPr/>
                    <a:lstStyle/>
                    <a:p>
                      <a:pPr marL="0" marR="0" fontAlgn="base">
                        <a:lnSpc>
                          <a:spcPct val="107000"/>
                        </a:lnSpc>
                        <a:spcBef>
                          <a:spcPts val="0"/>
                        </a:spcBef>
                        <a:spcAft>
                          <a:spcPts val="0"/>
                        </a:spcAft>
                      </a:pPr>
                      <a:r>
                        <a:rPr lang="en-PH" sz="2000" dirty="0">
                          <a:effectLst/>
                        </a:rPr>
                        <a:t>DM no. 295, s. 2019</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GAD-based </a:t>
                      </a:r>
                      <a:r>
                        <a:rPr lang="en-PH" sz="2000" dirty="0" err="1">
                          <a:effectLst/>
                        </a:rPr>
                        <a:t>iC</a:t>
                      </a:r>
                      <a:r>
                        <a:rPr lang="en-PH" sz="2000" dirty="0">
                          <a:effectLst/>
                        </a:rPr>
                        <a:t> Cebu Model Grand Launching</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0"/>
                  </a:ext>
                </a:extLst>
              </a:tr>
              <a:tr h="167798">
                <a:tc>
                  <a:txBody>
                    <a:bodyPr/>
                    <a:lstStyle/>
                    <a:p>
                      <a:pPr marL="0" marR="0" fontAlgn="base">
                        <a:lnSpc>
                          <a:spcPct val="107000"/>
                        </a:lnSpc>
                        <a:spcBef>
                          <a:spcPts val="0"/>
                        </a:spcBef>
                        <a:spcAft>
                          <a:spcPts val="0"/>
                        </a:spcAft>
                      </a:pPr>
                      <a:r>
                        <a:rPr lang="en-PH" sz="2000" dirty="0">
                          <a:effectLst/>
                        </a:rPr>
                        <a:t>DM no. 354, s. 2019</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Pilot Implementation of GAD-based </a:t>
                      </a:r>
                      <a:r>
                        <a:rPr lang="en-PH" sz="2000" dirty="0" err="1">
                          <a:effectLst/>
                        </a:rPr>
                        <a:t>iC</a:t>
                      </a:r>
                      <a:r>
                        <a:rPr lang="en-PH" sz="2000" dirty="0">
                          <a:effectLst/>
                        </a:rPr>
                        <a:t> CEBU Model Lesson Exemplars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1"/>
                  </a:ext>
                </a:extLst>
              </a:tr>
              <a:tr h="282157">
                <a:tc>
                  <a:txBody>
                    <a:bodyPr/>
                    <a:lstStyle/>
                    <a:p>
                      <a:pPr marL="0" marR="0" fontAlgn="base">
                        <a:lnSpc>
                          <a:spcPct val="107000"/>
                        </a:lnSpc>
                        <a:spcBef>
                          <a:spcPts val="0"/>
                        </a:spcBef>
                        <a:spcAft>
                          <a:spcPts val="0"/>
                        </a:spcAft>
                      </a:pPr>
                      <a:r>
                        <a:rPr lang="en-PH" sz="2000" dirty="0">
                          <a:effectLst/>
                        </a:rPr>
                        <a:t>DM no. 362, s. 2019</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Teaching Loads for Master Teachers with GAD-based </a:t>
                      </a:r>
                      <a:r>
                        <a:rPr lang="en-PH" sz="2000" dirty="0" err="1">
                          <a:effectLst/>
                        </a:rPr>
                        <a:t>iC</a:t>
                      </a:r>
                      <a:r>
                        <a:rPr lang="en-PH" sz="2000" dirty="0">
                          <a:effectLst/>
                        </a:rPr>
                        <a:t> CEBU Model Implementation</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2"/>
                  </a:ext>
                </a:extLst>
              </a:tr>
              <a:tr h="167798">
                <a:tc>
                  <a:txBody>
                    <a:bodyPr/>
                    <a:lstStyle/>
                    <a:p>
                      <a:pPr marL="0" marR="0" fontAlgn="base">
                        <a:lnSpc>
                          <a:spcPct val="107000"/>
                        </a:lnSpc>
                        <a:spcBef>
                          <a:spcPts val="0"/>
                        </a:spcBef>
                        <a:spcAft>
                          <a:spcPts val="0"/>
                        </a:spcAft>
                      </a:pPr>
                      <a:r>
                        <a:rPr lang="en-PH" sz="2000">
                          <a:effectLst/>
                        </a:rPr>
                        <a:t>DM no. 406, s. 2019</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Monitoring of the GAD-based </a:t>
                      </a:r>
                      <a:r>
                        <a:rPr lang="en-PH" sz="2000" dirty="0" err="1">
                          <a:effectLst/>
                        </a:rPr>
                        <a:t>iC</a:t>
                      </a:r>
                      <a:r>
                        <a:rPr lang="en-PH" sz="2000" dirty="0">
                          <a:effectLst/>
                        </a:rPr>
                        <a:t> CEBU Lesson Exemplar (LE) Pilot Test</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3"/>
                  </a:ext>
                </a:extLst>
              </a:tr>
              <a:tr h="282157">
                <a:tc>
                  <a:txBody>
                    <a:bodyPr/>
                    <a:lstStyle/>
                    <a:p>
                      <a:pPr marL="0" marR="0" fontAlgn="base">
                        <a:lnSpc>
                          <a:spcPct val="107000"/>
                        </a:lnSpc>
                        <a:spcBef>
                          <a:spcPts val="0"/>
                        </a:spcBef>
                        <a:spcAft>
                          <a:spcPts val="0"/>
                        </a:spcAft>
                      </a:pPr>
                      <a:r>
                        <a:rPr lang="en-PH" sz="2000">
                          <a:effectLst/>
                        </a:rPr>
                        <a:t>DM no. 422, s. 2019</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Conference of Elementary and Secondary School Master Teachers on GAD-based </a:t>
                      </a:r>
                      <a:r>
                        <a:rPr lang="en-PH" sz="2000" dirty="0" err="1">
                          <a:effectLst/>
                        </a:rPr>
                        <a:t>iC</a:t>
                      </a:r>
                      <a:r>
                        <a:rPr lang="en-PH" sz="2000" dirty="0">
                          <a:effectLst/>
                        </a:rPr>
                        <a:t> CEBU Pilot Implementation</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4"/>
                  </a:ext>
                </a:extLst>
              </a:tr>
              <a:tr h="510876">
                <a:tc>
                  <a:txBody>
                    <a:bodyPr/>
                    <a:lstStyle/>
                    <a:p>
                      <a:pPr marL="0" marR="0" fontAlgn="base">
                        <a:lnSpc>
                          <a:spcPct val="107000"/>
                        </a:lnSpc>
                        <a:spcBef>
                          <a:spcPts val="0"/>
                        </a:spcBef>
                        <a:spcAft>
                          <a:spcPts val="0"/>
                        </a:spcAft>
                      </a:pPr>
                      <a:r>
                        <a:rPr lang="en-PH" sz="2000">
                          <a:effectLst/>
                        </a:rPr>
                        <a:t>DM no. 545, s. 2019</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Session Guide </a:t>
                      </a:r>
                      <a:r>
                        <a:rPr lang="en-PH" sz="2000" dirty="0" err="1">
                          <a:effectLst/>
                        </a:rPr>
                        <a:t>Writeshop</a:t>
                      </a:r>
                      <a:r>
                        <a:rPr lang="en-PH" sz="2000" dirty="0">
                          <a:effectLst/>
                        </a:rPr>
                        <a:t> in Preparation for the Upcoming Training of Trainers (TOT) on Integrated Curriculum for Cebuano Learners to Engage for Better Understanding (GAD-based </a:t>
                      </a:r>
                      <a:r>
                        <a:rPr lang="en-PH" sz="2000" dirty="0" err="1">
                          <a:effectLst/>
                        </a:rPr>
                        <a:t>iC</a:t>
                      </a:r>
                      <a:r>
                        <a:rPr lang="en-PH" sz="2000" dirty="0">
                          <a:effectLst/>
                        </a:rPr>
                        <a:t> </a:t>
                      </a:r>
                      <a:r>
                        <a:rPr lang="en-PH" sz="2000" dirty="0" err="1">
                          <a:effectLst/>
                        </a:rPr>
                        <a:t>CEBu</a:t>
                      </a:r>
                      <a:r>
                        <a:rPr lang="en-PH" sz="2000" dirty="0">
                          <a:effectLst/>
                        </a:rPr>
                        <a:t>) and Orientation of Learning and Development System</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0930323"/>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dirty="0" smtClean="0"/>
              <a:t>3 Ways to Connect with People </a:t>
            </a:r>
            <a:r>
              <a:rPr lang="en-PH" dirty="0" smtClean="0">
                <a:hlinkClick r:id="rId2" action="ppaction://hlinkfile"/>
              </a:rPr>
              <a:t>Today</a:t>
            </a:r>
            <a:endParaRPr lang="en-PH" dirty="0"/>
          </a:p>
        </p:txBody>
      </p:sp>
      <p:sp>
        <p:nvSpPr>
          <p:cNvPr id="3" name="Content Placeholder 2"/>
          <p:cNvSpPr>
            <a:spLocks noGrp="1"/>
          </p:cNvSpPr>
          <p:nvPr>
            <p:ph idx="1"/>
          </p:nvPr>
        </p:nvSpPr>
        <p:spPr/>
        <p:txBody>
          <a:bodyPr>
            <a:normAutofit/>
          </a:bodyPr>
          <a:lstStyle/>
          <a:p>
            <a:pPr marL="0" indent="0" algn="ctr">
              <a:buNone/>
            </a:pPr>
            <a:r>
              <a:rPr lang="en-PH" sz="5400" dirty="0" smtClean="0">
                <a:solidFill>
                  <a:schemeClr val="tx1"/>
                </a:solidFill>
              </a:rPr>
              <a:t>HANDSHAKE</a:t>
            </a:r>
          </a:p>
          <a:p>
            <a:pPr marL="0" indent="0" algn="ctr">
              <a:buNone/>
            </a:pPr>
            <a:r>
              <a:rPr lang="en-PH" sz="5400" dirty="0" smtClean="0">
                <a:solidFill>
                  <a:schemeClr val="tx1"/>
                </a:solidFill>
              </a:rPr>
              <a:t>THE </a:t>
            </a:r>
            <a:r>
              <a:rPr lang="en-PH" sz="5400" dirty="0" smtClean="0">
                <a:solidFill>
                  <a:schemeClr val="tx1"/>
                </a:solidFill>
              </a:rPr>
              <a:t>MILLENIAL FIST </a:t>
            </a:r>
            <a:r>
              <a:rPr lang="en-PH" sz="5400" dirty="0" smtClean="0">
                <a:solidFill>
                  <a:schemeClr val="tx1"/>
                </a:solidFill>
              </a:rPr>
              <a:t>BUMP</a:t>
            </a:r>
          </a:p>
          <a:p>
            <a:pPr marL="0" indent="0" algn="ctr">
              <a:buNone/>
            </a:pPr>
            <a:r>
              <a:rPr lang="en-PH" sz="5400" dirty="0" smtClean="0">
                <a:solidFill>
                  <a:schemeClr val="tx1"/>
                </a:solidFill>
              </a:rPr>
              <a:t>DOUBLE HIGH FIVE</a:t>
            </a:r>
            <a:endParaRPr lang="en-PH" sz="5400" dirty="0">
              <a:solidFill>
                <a:schemeClr val="tx1"/>
              </a:solidFill>
            </a:endParaRPr>
          </a:p>
        </p:txBody>
      </p:sp>
    </p:spTree>
    <p:extLst>
      <p:ext uri="{BB962C8B-B14F-4D97-AF65-F5344CB8AC3E}">
        <p14:creationId xmlns:p14="http://schemas.microsoft.com/office/powerpoint/2010/main" val="835574879"/>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3566561"/>
              </p:ext>
            </p:extLst>
          </p:nvPr>
        </p:nvGraphicFramePr>
        <p:xfrm>
          <a:off x="381000" y="685800"/>
          <a:ext cx="8458199" cy="5485366"/>
        </p:xfrm>
        <a:graphic>
          <a:graphicData uri="http://schemas.openxmlformats.org/drawingml/2006/table">
            <a:tbl>
              <a:tblPr firstRow="1" firstCol="1" bandRow="1">
                <a:tableStyleId>{5C22544A-7EE6-4342-B048-85BDC9FD1C3A}</a:tableStyleId>
              </a:tblPr>
              <a:tblGrid>
                <a:gridCol w="2209800">
                  <a:extLst>
                    <a:ext uri="{9D8B030D-6E8A-4147-A177-3AD203B41FA5}">
                      <a16:colId xmlns:a16="http://schemas.microsoft.com/office/drawing/2014/main" val="20000"/>
                    </a:ext>
                  </a:extLst>
                </a:gridCol>
                <a:gridCol w="6248399">
                  <a:extLst>
                    <a:ext uri="{9D8B030D-6E8A-4147-A177-3AD203B41FA5}">
                      <a16:colId xmlns:a16="http://schemas.microsoft.com/office/drawing/2014/main" val="20001"/>
                    </a:ext>
                  </a:extLst>
                </a:gridCol>
              </a:tblGrid>
              <a:tr h="510876">
                <a:tc>
                  <a:txBody>
                    <a:bodyPr/>
                    <a:lstStyle/>
                    <a:p>
                      <a:pPr marL="0" marR="0" fontAlgn="base">
                        <a:lnSpc>
                          <a:spcPct val="107000"/>
                        </a:lnSpc>
                        <a:spcBef>
                          <a:spcPts val="0"/>
                        </a:spcBef>
                        <a:spcAft>
                          <a:spcPts val="0"/>
                        </a:spcAft>
                      </a:pPr>
                      <a:endParaRPr lang="en-PH" sz="2000" dirty="0" smtClean="0">
                        <a:effectLst/>
                      </a:endParaRPr>
                    </a:p>
                    <a:p>
                      <a:pPr marL="0" marR="0" fontAlgn="base">
                        <a:lnSpc>
                          <a:spcPct val="107000"/>
                        </a:lnSpc>
                        <a:spcBef>
                          <a:spcPts val="0"/>
                        </a:spcBef>
                        <a:spcAft>
                          <a:spcPts val="0"/>
                        </a:spcAft>
                      </a:pPr>
                      <a:endParaRPr lang="en-PH" sz="2000" dirty="0" smtClean="0">
                        <a:effectLst/>
                      </a:endParaRPr>
                    </a:p>
                    <a:p>
                      <a:pPr marL="0" marR="0" fontAlgn="base">
                        <a:lnSpc>
                          <a:spcPct val="107000"/>
                        </a:lnSpc>
                        <a:spcBef>
                          <a:spcPts val="0"/>
                        </a:spcBef>
                        <a:spcAft>
                          <a:spcPts val="0"/>
                        </a:spcAft>
                      </a:pPr>
                      <a:r>
                        <a:rPr lang="en-PH" sz="2000" dirty="0" smtClean="0">
                          <a:effectLst/>
                        </a:rPr>
                        <a:t>DM </a:t>
                      </a:r>
                      <a:r>
                        <a:rPr lang="en-PH" sz="2000" dirty="0">
                          <a:effectLst/>
                        </a:rPr>
                        <a:t>no. 591, s. 2019</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Refinement of </a:t>
                      </a:r>
                      <a:r>
                        <a:rPr lang="en-PH" sz="2000" dirty="0" err="1">
                          <a:effectLst/>
                        </a:rPr>
                        <a:t>iC</a:t>
                      </a:r>
                      <a:r>
                        <a:rPr lang="en-PH" sz="2000" dirty="0">
                          <a:effectLst/>
                        </a:rPr>
                        <a:t> CEBU Lesson Exemplar and Dry Run of Sessions on Integrated Curriculum for Cebuano Learners to Engage Better Understanding (GAD-based </a:t>
                      </a:r>
                      <a:r>
                        <a:rPr lang="en-PH" sz="2000" dirty="0" err="1">
                          <a:effectLst/>
                        </a:rPr>
                        <a:t>iC</a:t>
                      </a:r>
                      <a:r>
                        <a:rPr lang="en-PH" sz="2000" dirty="0">
                          <a:effectLst/>
                        </a:rPr>
                        <a:t> CEBU) using </a:t>
                      </a:r>
                      <a:r>
                        <a:rPr lang="en-PH" sz="2000" dirty="0" err="1">
                          <a:effectLst/>
                        </a:rPr>
                        <a:t>Powerpoint</a:t>
                      </a:r>
                      <a:r>
                        <a:rPr lang="en-PH" sz="2000" dirty="0">
                          <a:effectLst/>
                        </a:rPr>
                        <a:t> in Preparation for the Upcoming Training of Trainers (TOT)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0"/>
                  </a:ext>
                </a:extLst>
              </a:tr>
              <a:tr h="396517">
                <a:tc>
                  <a:txBody>
                    <a:bodyPr/>
                    <a:lstStyle/>
                    <a:p>
                      <a:pPr marL="0" marR="0" fontAlgn="base">
                        <a:lnSpc>
                          <a:spcPct val="107000"/>
                        </a:lnSpc>
                        <a:spcBef>
                          <a:spcPts val="0"/>
                        </a:spcBef>
                        <a:spcAft>
                          <a:spcPts val="0"/>
                        </a:spcAft>
                      </a:pPr>
                      <a:endParaRPr lang="en-PH" sz="2000" dirty="0" smtClean="0">
                        <a:effectLst/>
                      </a:endParaRPr>
                    </a:p>
                    <a:p>
                      <a:pPr marL="0" marR="0" fontAlgn="base">
                        <a:lnSpc>
                          <a:spcPct val="107000"/>
                        </a:lnSpc>
                        <a:spcBef>
                          <a:spcPts val="0"/>
                        </a:spcBef>
                        <a:spcAft>
                          <a:spcPts val="0"/>
                        </a:spcAft>
                      </a:pPr>
                      <a:r>
                        <a:rPr lang="en-PH" sz="2000" dirty="0" smtClean="0">
                          <a:effectLst/>
                        </a:rPr>
                        <a:t>DM </a:t>
                      </a:r>
                      <a:r>
                        <a:rPr lang="en-PH" sz="2000" dirty="0">
                          <a:effectLst/>
                        </a:rPr>
                        <a:t>no. 607, s. 2019</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Training of Trainers (TOT) on Integrated Curriculum for Cebuano Learners to Engage for Better Understanding (GAD-based </a:t>
                      </a:r>
                      <a:r>
                        <a:rPr lang="en-PH" sz="2000" dirty="0" err="1">
                          <a:effectLst/>
                        </a:rPr>
                        <a:t>iC</a:t>
                      </a:r>
                      <a:r>
                        <a:rPr lang="en-PH" sz="2000" dirty="0">
                          <a:effectLst/>
                        </a:rPr>
                        <a:t> CEBU) and Orientation of Learning and Development System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1"/>
                  </a:ext>
                </a:extLst>
              </a:tr>
              <a:tr h="282157">
                <a:tc>
                  <a:txBody>
                    <a:bodyPr/>
                    <a:lstStyle/>
                    <a:p>
                      <a:pPr marL="0" marR="0" fontAlgn="base">
                        <a:lnSpc>
                          <a:spcPct val="107000"/>
                        </a:lnSpc>
                        <a:spcBef>
                          <a:spcPts val="0"/>
                        </a:spcBef>
                        <a:spcAft>
                          <a:spcPts val="0"/>
                        </a:spcAft>
                      </a:pPr>
                      <a:r>
                        <a:rPr lang="en-PH" sz="2000">
                          <a:effectLst/>
                        </a:rPr>
                        <a:t>DM no. 612, s. 2019</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District Training for School Heads and Master Teachers on GAD-based </a:t>
                      </a:r>
                      <a:r>
                        <a:rPr lang="en-PH" sz="2000" dirty="0" err="1">
                          <a:effectLst/>
                        </a:rPr>
                        <a:t>iC</a:t>
                      </a:r>
                      <a:r>
                        <a:rPr lang="en-PH" sz="2000" dirty="0">
                          <a:effectLst/>
                        </a:rPr>
                        <a:t> CEBU</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2"/>
                  </a:ext>
                </a:extLst>
              </a:tr>
              <a:tr h="510876">
                <a:tc>
                  <a:txBody>
                    <a:bodyPr/>
                    <a:lstStyle/>
                    <a:p>
                      <a:pPr marL="0" marR="0" fontAlgn="base">
                        <a:lnSpc>
                          <a:spcPct val="107000"/>
                        </a:lnSpc>
                        <a:spcBef>
                          <a:spcPts val="0"/>
                        </a:spcBef>
                        <a:spcAft>
                          <a:spcPts val="0"/>
                        </a:spcAft>
                      </a:pPr>
                      <a:endParaRPr lang="en-PH" sz="2000" dirty="0" smtClean="0">
                        <a:effectLst/>
                      </a:endParaRPr>
                    </a:p>
                    <a:p>
                      <a:pPr marL="0" marR="0" fontAlgn="base">
                        <a:lnSpc>
                          <a:spcPct val="107000"/>
                        </a:lnSpc>
                        <a:spcBef>
                          <a:spcPts val="0"/>
                        </a:spcBef>
                        <a:spcAft>
                          <a:spcPts val="0"/>
                        </a:spcAft>
                      </a:pPr>
                      <a:r>
                        <a:rPr lang="en-PH" sz="2000" dirty="0" smtClean="0">
                          <a:effectLst/>
                        </a:rPr>
                        <a:t>DM </a:t>
                      </a:r>
                      <a:r>
                        <a:rPr lang="en-PH" sz="2000" dirty="0">
                          <a:effectLst/>
                        </a:rPr>
                        <a:t>no. 636, s. 2019</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Five-Day Mid-Year In-Service Training (INSET) for Teachers on Integrated Curriculum for Cebuano Learners to Engage for Better Understanding (GAD-based </a:t>
                      </a:r>
                      <a:r>
                        <a:rPr lang="en-PH" sz="2000" dirty="0" err="1">
                          <a:effectLst/>
                        </a:rPr>
                        <a:t>iC</a:t>
                      </a:r>
                      <a:r>
                        <a:rPr lang="en-PH" sz="2000" dirty="0">
                          <a:effectLst/>
                        </a:rPr>
                        <a:t> CEBU) and Orientation of Learning and Development System</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3"/>
                  </a:ext>
                </a:extLst>
              </a:tr>
              <a:tr h="167798">
                <a:tc>
                  <a:txBody>
                    <a:bodyPr/>
                    <a:lstStyle/>
                    <a:p>
                      <a:pPr marL="0" marR="0" fontAlgn="base">
                        <a:lnSpc>
                          <a:spcPct val="107000"/>
                        </a:lnSpc>
                        <a:spcBef>
                          <a:spcPts val="0"/>
                        </a:spcBef>
                        <a:spcAft>
                          <a:spcPts val="0"/>
                        </a:spcAft>
                      </a:pPr>
                      <a:r>
                        <a:rPr lang="en-PH" sz="2000">
                          <a:effectLst/>
                        </a:rPr>
                        <a:t>DM no. 758, s. 2019</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tc>
                  <a:txBody>
                    <a:bodyPr/>
                    <a:lstStyle/>
                    <a:p>
                      <a:pPr marL="0" marR="0" fontAlgn="base">
                        <a:lnSpc>
                          <a:spcPct val="107000"/>
                        </a:lnSpc>
                        <a:spcBef>
                          <a:spcPts val="0"/>
                        </a:spcBef>
                        <a:spcAft>
                          <a:spcPts val="0"/>
                        </a:spcAft>
                      </a:pPr>
                      <a:r>
                        <a:rPr lang="en-PH" sz="2000" dirty="0">
                          <a:effectLst/>
                        </a:rPr>
                        <a:t>Master Teacher’s GAD Summit 2019</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532" marR="26719" marT="8906" marB="4453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91958096"/>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1143000"/>
          </a:xfrm>
        </p:spPr>
        <p:txBody>
          <a:bodyPr>
            <a:normAutofit/>
          </a:bodyPr>
          <a:lstStyle/>
          <a:p>
            <a:pPr algn="l"/>
            <a:r>
              <a:rPr lang="en-US" b="1" u="sng" dirty="0" smtClean="0"/>
              <a:t>2. Year-end Assessment of Learning</a:t>
            </a:r>
            <a:endParaRPr lang="en-PH" dirty="0"/>
          </a:p>
        </p:txBody>
      </p:sp>
      <p:sp>
        <p:nvSpPr>
          <p:cNvPr id="3" name="Content Placeholder 2"/>
          <p:cNvSpPr>
            <a:spLocks noGrp="1"/>
          </p:cNvSpPr>
          <p:nvPr>
            <p:ph idx="1"/>
          </p:nvPr>
        </p:nvSpPr>
        <p:spPr>
          <a:xfrm>
            <a:off x="1409700" y="1371600"/>
            <a:ext cx="7162800" cy="4525963"/>
          </a:xfrm>
        </p:spPr>
        <p:txBody>
          <a:bodyPr>
            <a:normAutofit fontScale="77500" lnSpcReduction="20000"/>
          </a:bodyPr>
          <a:lstStyle/>
          <a:p>
            <a:pPr marL="0" lvl="0" indent="0" algn="just" eaLnBrk="0" fontAlgn="base" hangingPunct="0">
              <a:spcBef>
                <a:spcPct val="0"/>
              </a:spcBef>
              <a:spcAft>
                <a:spcPct val="0"/>
              </a:spcAft>
              <a:buNone/>
              <a:tabLst>
                <a:tab pos="2971800" algn="ctr"/>
                <a:tab pos="5943600" algn="r"/>
              </a:tabLst>
            </a:pPr>
            <a:r>
              <a:rPr lang="en-US" altLang="en-US" sz="4000" dirty="0" smtClean="0">
                <a:solidFill>
                  <a:schemeClr val="tx1"/>
                </a:solidFill>
                <a:latin typeface="Arial" panose="020B0604020202020204" pitchFamily="34" charset="0"/>
                <a:ea typeface="Calibri" panose="020F0502020204030204" pitchFamily="34" charset="0"/>
                <a:cs typeface="Arial" panose="020B0604020202020204" pitchFamily="34" charset="0"/>
              </a:rPr>
              <a:t>EPSVRs are required to prepare the assessment tool by subject area (production will be done in February 2020)</a:t>
            </a:r>
            <a:endParaRPr lang="en-US" sz="4000" dirty="0" smtClean="0">
              <a:solidFill>
                <a:schemeClr val="tx1"/>
              </a:solidFill>
              <a:latin typeface="Arial" panose="020B0604020202020204" pitchFamily="34" charset="0"/>
              <a:cs typeface="Arial" panose="020B0604020202020204" pitchFamily="34" charset="0"/>
            </a:endParaRPr>
          </a:p>
          <a:p>
            <a:pPr marL="0" indent="0">
              <a:buNone/>
            </a:pPr>
            <a:r>
              <a:rPr lang="en-US" sz="4300" dirty="0" smtClean="0">
                <a:solidFill>
                  <a:schemeClr val="tx1"/>
                </a:solidFill>
              </a:rPr>
              <a:t>CID through Dr. Mary Ann Flores is in charged of the production of the Assessment Tool.</a:t>
            </a:r>
          </a:p>
          <a:p>
            <a:pPr marL="0" indent="0">
              <a:buNone/>
            </a:pPr>
            <a:r>
              <a:rPr lang="en-US" sz="4300" dirty="0" smtClean="0">
                <a:solidFill>
                  <a:schemeClr val="tx1"/>
                </a:solidFill>
              </a:rPr>
              <a:t>The schedule of the Year-end Assessment shall be on the 3rd week of March 2020.</a:t>
            </a:r>
            <a:endParaRPr lang="en-US" sz="4300" dirty="0">
              <a:solidFill>
                <a:schemeClr val="tx1"/>
              </a:solidFill>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5" name="Right Arrow 4"/>
          <p:cNvSpPr/>
          <p:nvPr/>
        </p:nvSpPr>
        <p:spPr>
          <a:xfrm>
            <a:off x="1038225" y="3124200"/>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10" name="Right Arrow 9"/>
          <p:cNvSpPr/>
          <p:nvPr/>
        </p:nvSpPr>
        <p:spPr>
          <a:xfrm>
            <a:off x="1012872" y="1669676"/>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8" name="Right Arrow 7"/>
          <p:cNvSpPr/>
          <p:nvPr/>
        </p:nvSpPr>
        <p:spPr>
          <a:xfrm>
            <a:off x="1087461" y="4531099"/>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Tree>
    <p:extLst>
      <p:ext uri="{BB962C8B-B14F-4D97-AF65-F5344CB8AC3E}">
        <p14:creationId xmlns:p14="http://schemas.microsoft.com/office/powerpoint/2010/main" val="2723806675"/>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1143000"/>
          </a:xfrm>
        </p:spPr>
        <p:txBody>
          <a:bodyPr>
            <a:normAutofit/>
          </a:bodyPr>
          <a:lstStyle/>
          <a:p>
            <a:pPr algn="l"/>
            <a:r>
              <a:rPr lang="en-US" b="1" u="sng" dirty="0" smtClean="0"/>
              <a:t>3. RPMS Rating and Validation of Rating</a:t>
            </a:r>
            <a:endParaRPr lang="en-PH" dirty="0"/>
          </a:p>
        </p:txBody>
      </p:sp>
      <p:sp>
        <p:nvSpPr>
          <p:cNvPr id="3" name="Content Placeholder 2"/>
          <p:cNvSpPr>
            <a:spLocks noGrp="1"/>
          </p:cNvSpPr>
          <p:nvPr>
            <p:ph idx="1"/>
          </p:nvPr>
        </p:nvSpPr>
        <p:spPr>
          <a:xfrm>
            <a:off x="1409700" y="1371600"/>
            <a:ext cx="7162800" cy="4525963"/>
          </a:xfrm>
        </p:spPr>
        <p:txBody>
          <a:bodyPr>
            <a:normAutofit fontScale="92500" lnSpcReduction="20000"/>
          </a:bodyPr>
          <a:lstStyle/>
          <a:p>
            <a:pPr marL="0" lvl="0" indent="0" algn="just" eaLnBrk="0" fontAlgn="base" hangingPunct="0">
              <a:spcBef>
                <a:spcPct val="0"/>
              </a:spcBef>
              <a:spcAft>
                <a:spcPct val="0"/>
              </a:spcAft>
              <a:buNone/>
              <a:tabLst>
                <a:tab pos="2971800" algn="ctr"/>
                <a:tab pos="5943600" algn="r"/>
              </a:tabLst>
            </a:pPr>
            <a:r>
              <a:rPr lang="en-US" sz="4000" dirty="0" smtClean="0">
                <a:solidFill>
                  <a:schemeClr val="tx1"/>
                </a:solidFill>
                <a:latin typeface="Arial" panose="020B0604020202020204" pitchFamily="34" charset="0"/>
                <a:cs typeface="Arial" panose="020B0604020202020204" pitchFamily="34" charset="0"/>
              </a:rPr>
              <a:t>PSDSs shall rate the SHs and to be validated by CFTATs</a:t>
            </a:r>
          </a:p>
          <a:p>
            <a:pPr marL="0" indent="0">
              <a:buNone/>
            </a:pPr>
            <a:r>
              <a:rPr lang="en-US" sz="4300" dirty="0" smtClean="0">
                <a:solidFill>
                  <a:schemeClr val="tx1"/>
                </a:solidFill>
              </a:rPr>
              <a:t>The CFTATs shall submit the validated ratings to the ASDS In- charge for review and signature.</a:t>
            </a:r>
          </a:p>
          <a:p>
            <a:pPr marL="0" indent="0">
              <a:buNone/>
            </a:pPr>
            <a:r>
              <a:rPr lang="en-US" sz="4300" dirty="0" smtClean="0">
                <a:solidFill>
                  <a:schemeClr val="tx1"/>
                </a:solidFill>
              </a:rPr>
              <a:t>School Heads with Outstanding Rating shall be validated by the Division PMT.</a:t>
            </a:r>
            <a:endParaRPr lang="en-US" sz="4300" dirty="0">
              <a:solidFill>
                <a:schemeClr val="tx1"/>
              </a:solidFill>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5" name="Right Arrow 4"/>
          <p:cNvSpPr/>
          <p:nvPr/>
        </p:nvSpPr>
        <p:spPr>
          <a:xfrm>
            <a:off x="1087461" y="2624931"/>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10" name="Right Arrow 9"/>
          <p:cNvSpPr/>
          <p:nvPr/>
        </p:nvSpPr>
        <p:spPr>
          <a:xfrm>
            <a:off x="1012872" y="1669676"/>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8" name="Right Arrow 7"/>
          <p:cNvSpPr/>
          <p:nvPr/>
        </p:nvSpPr>
        <p:spPr>
          <a:xfrm>
            <a:off x="1162050" y="4267200"/>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Tree>
    <p:extLst>
      <p:ext uri="{BB962C8B-B14F-4D97-AF65-F5344CB8AC3E}">
        <p14:creationId xmlns:p14="http://schemas.microsoft.com/office/powerpoint/2010/main" val="4810677"/>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1143000"/>
          </a:xfrm>
        </p:spPr>
        <p:txBody>
          <a:bodyPr>
            <a:normAutofit/>
          </a:bodyPr>
          <a:lstStyle/>
          <a:p>
            <a:pPr algn="l"/>
            <a:r>
              <a:rPr lang="en-US" b="1" u="sng" dirty="0" smtClean="0"/>
              <a:t>4. School Heads OPCR, SY: 2020-2021</a:t>
            </a:r>
            <a:endParaRPr lang="en-PH" dirty="0"/>
          </a:p>
        </p:txBody>
      </p:sp>
      <p:sp>
        <p:nvSpPr>
          <p:cNvPr id="3" name="Content Placeholder 2"/>
          <p:cNvSpPr>
            <a:spLocks noGrp="1"/>
          </p:cNvSpPr>
          <p:nvPr>
            <p:ph idx="1"/>
          </p:nvPr>
        </p:nvSpPr>
        <p:spPr>
          <a:xfrm>
            <a:off x="1409700" y="1371600"/>
            <a:ext cx="7162800" cy="4525963"/>
          </a:xfrm>
        </p:spPr>
        <p:txBody>
          <a:bodyPr>
            <a:normAutofit/>
          </a:bodyPr>
          <a:lstStyle/>
          <a:p>
            <a:pPr marL="0" lvl="0" indent="0" algn="just" eaLnBrk="0" fontAlgn="base" hangingPunct="0">
              <a:spcBef>
                <a:spcPct val="0"/>
              </a:spcBef>
              <a:spcAft>
                <a:spcPct val="0"/>
              </a:spcAft>
              <a:buNone/>
              <a:tabLst>
                <a:tab pos="2971800" algn="ctr"/>
                <a:tab pos="5943600" algn="r"/>
              </a:tabLst>
            </a:pPr>
            <a:r>
              <a:rPr lang="en-US" sz="4000" dirty="0" smtClean="0">
                <a:solidFill>
                  <a:schemeClr val="tx1"/>
                </a:solidFill>
                <a:latin typeface="Arial" panose="020B0604020202020204" pitchFamily="34" charset="0"/>
                <a:cs typeface="Arial" panose="020B0604020202020204" pitchFamily="34" charset="0"/>
              </a:rPr>
              <a:t>Shall be adjusted on May 2020.</a:t>
            </a:r>
          </a:p>
          <a:p>
            <a:pPr marL="0" lvl="0" indent="0" algn="just" eaLnBrk="0" fontAlgn="base" hangingPunct="0">
              <a:spcBef>
                <a:spcPct val="0"/>
              </a:spcBef>
              <a:spcAft>
                <a:spcPct val="0"/>
              </a:spcAft>
              <a:buNone/>
              <a:tabLst>
                <a:tab pos="2971800" algn="ctr"/>
                <a:tab pos="5943600" algn="r"/>
              </a:tabLst>
            </a:pPr>
            <a:r>
              <a:rPr lang="en-US" sz="4300" dirty="0" smtClean="0">
                <a:solidFill>
                  <a:schemeClr val="tx1"/>
                </a:solidFill>
              </a:rPr>
              <a:t>PPSSH shall be the bases for the crafting of SHs OPCR, SY: 2020-2021</a:t>
            </a:r>
          </a:p>
          <a:p>
            <a:pPr marL="0" lvl="0" indent="0" algn="just" eaLnBrk="0" fontAlgn="base" hangingPunct="0">
              <a:spcBef>
                <a:spcPct val="0"/>
              </a:spcBef>
              <a:spcAft>
                <a:spcPct val="0"/>
              </a:spcAft>
              <a:buNone/>
              <a:tabLst>
                <a:tab pos="2971800" algn="ctr"/>
                <a:tab pos="5943600" algn="r"/>
              </a:tabLst>
            </a:pPr>
            <a:endParaRPr lang="en-US" sz="4300" dirty="0">
              <a:solidFill>
                <a:schemeClr val="accent3">
                  <a:lumMod val="75000"/>
                </a:schemeClr>
              </a:solidFill>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5" name="Right Arrow 4"/>
          <p:cNvSpPr/>
          <p:nvPr/>
        </p:nvSpPr>
        <p:spPr>
          <a:xfrm>
            <a:off x="1038225" y="2864224"/>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10" name="Right Arrow 9"/>
          <p:cNvSpPr/>
          <p:nvPr/>
        </p:nvSpPr>
        <p:spPr>
          <a:xfrm>
            <a:off x="1012872" y="1669676"/>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Tree>
    <p:extLst>
      <p:ext uri="{BB962C8B-B14F-4D97-AF65-F5344CB8AC3E}">
        <p14:creationId xmlns:p14="http://schemas.microsoft.com/office/powerpoint/2010/main" val="1338025761"/>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1143000"/>
          </a:xfrm>
        </p:spPr>
        <p:txBody>
          <a:bodyPr>
            <a:normAutofit/>
          </a:bodyPr>
          <a:lstStyle/>
          <a:p>
            <a:pPr algn="l"/>
            <a:r>
              <a:rPr lang="en-US" b="1" u="sng" dirty="0" smtClean="0"/>
              <a:t>3. RPMS Rating and Validation of Rating</a:t>
            </a:r>
            <a:endParaRPr lang="en-PH" dirty="0"/>
          </a:p>
        </p:txBody>
      </p:sp>
      <p:sp>
        <p:nvSpPr>
          <p:cNvPr id="3" name="Content Placeholder 2"/>
          <p:cNvSpPr>
            <a:spLocks noGrp="1"/>
          </p:cNvSpPr>
          <p:nvPr>
            <p:ph idx="1"/>
          </p:nvPr>
        </p:nvSpPr>
        <p:spPr>
          <a:xfrm>
            <a:off x="1409700" y="1371600"/>
            <a:ext cx="7162800" cy="4525963"/>
          </a:xfrm>
        </p:spPr>
        <p:txBody>
          <a:bodyPr>
            <a:normAutofit fontScale="92500" lnSpcReduction="20000"/>
          </a:bodyPr>
          <a:lstStyle/>
          <a:p>
            <a:pPr marL="0" lvl="0" indent="0" algn="just" eaLnBrk="0" fontAlgn="base" hangingPunct="0">
              <a:spcBef>
                <a:spcPct val="0"/>
              </a:spcBef>
              <a:spcAft>
                <a:spcPct val="0"/>
              </a:spcAft>
              <a:buNone/>
              <a:tabLst>
                <a:tab pos="2971800" algn="ctr"/>
                <a:tab pos="5943600" algn="r"/>
              </a:tabLst>
            </a:pPr>
            <a:r>
              <a:rPr lang="en-US" sz="4000" dirty="0" smtClean="0">
                <a:solidFill>
                  <a:schemeClr val="tx1"/>
                </a:solidFill>
                <a:latin typeface="Arial" panose="020B0604020202020204" pitchFamily="34" charset="0"/>
                <a:cs typeface="Arial" panose="020B0604020202020204" pitchFamily="34" charset="0"/>
              </a:rPr>
              <a:t>PSDSs shall rate the SHs and to be validated by CFTATs</a:t>
            </a:r>
          </a:p>
          <a:p>
            <a:pPr marL="0" indent="0">
              <a:buNone/>
            </a:pPr>
            <a:r>
              <a:rPr lang="en-US" sz="4300" dirty="0" smtClean="0">
                <a:solidFill>
                  <a:schemeClr val="tx1"/>
                </a:solidFill>
              </a:rPr>
              <a:t>The CFTATs shall submit the validated ratings to the ASDS In- charge for review and signature.</a:t>
            </a:r>
          </a:p>
          <a:p>
            <a:pPr marL="0" indent="0">
              <a:buNone/>
            </a:pPr>
            <a:r>
              <a:rPr lang="en-US" sz="4300" dirty="0" smtClean="0">
                <a:solidFill>
                  <a:schemeClr val="tx1"/>
                </a:solidFill>
              </a:rPr>
              <a:t>School Heads with Outstanding Rating shall be validated by the Division PMT.</a:t>
            </a:r>
            <a:endParaRPr lang="en-US" sz="4300" dirty="0">
              <a:solidFill>
                <a:schemeClr val="tx1"/>
              </a:solidFill>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5" name="Right Arrow 4"/>
          <p:cNvSpPr/>
          <p:nvPr/>
        </p:nvSpPr>
        <p:spPr>
          <a:xfrm>
            <a:off x="1087461" y="2624931"/>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PH"/>
          </a:p>
        </p:txBody>
      </p:sp>
      <p:sp>
        <p:nvSpPr>
          <p:cNvPr id="10" name="Right Arrow 9"/>
          <p:cNvSpPr/>
          <p:nvPr/>
        </p:nvSpPr>
        <p:spPr>
          <a:xfrm>
            <a:off x="1012872" y="1669676"/>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8" name="Right Arrow 7"/>
          <p:cNvSpPr/>
          <p:nvPr/>
        </p:nvSpPr>
        <p:spPr>
          <a:xfrm>
            <a:off x="1162050" y="4267200"/>
            <a:ext cx="247650" cy="9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Tree>
    <p:extLst>
      <p:ext uri="{BB962C8B-B14F-4D97-AF65-F5344CB8AC3E}">
        <p14:creationId xmlns:p14="http://schemas.microsoft.com/office/powerpoint/2010/main" val="82372996"/>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7848600" cy="3352800"/>
          </a:xfrm>
        </p:spPr>
        <p:txBody>
          <a:bodyPr>
            <a:noAutofit/>
          </a:bodyPr>
          <a:lstStyle/>
          <a:p>
            <a:pPr algn="l"/>
            <a:r>
              <a:rPr lang="en-PH" sz="3200" u="sng" dirty="0" smtClean="0">
                <a:hlinkClick r:id="rId2" action="ppaction://hlinkfile"/>
              </a:rPr>
              <a:t>5</a:t>
            </a:r>
            <a:r>
              <a:rPr lang="en-PH" sz="3200" u="sng" dirty="0" smtClean="0"/>
              <a:t>. </a:t>
            </a:r>
            <a:r>
              <a:rPr lang="en-PH" sz="3200" u="sng" dirty="0" err="1" smtClean="0">
                <a:solidFill>
                  <a:schemeClr val="tx1"/>
                </a:solidFill>
              </a:rPr>
              <a:t>DepED</a:t>
            </a:r>
            <a:r>
              <a:rPr lang="en-PH" sz="3200" u="sng" dirty="0" smtClean="0">
                <a:solidFill>
                  <a:schemeClr val="tx1"/>
                </a:solidFill>
              </a:rPr>
              <a:t> Order No. 13, s. 2018</a:t>
            </a:r>
            <a:br>
              <a:rPr lang="en-PH" sz="3200" u="sng" dirty="0" smtClean="0">
                <a:solidFill>
                  <a:schemeClr val="tx1"/>
                </a:solidFill>
              </a:rPr>
            </a:br>
            <a:r>
              <a:rPr lang="en-PH" dirty="0" smtClean="0">
                <a:solidFill>
                  <a:schemeClr val="tx1"/>
                </a:solidFill>
              </a:rPr>
              <a:t>“IMPLEMENTING </a:t>
            </a:r>
            <a:r>
              <a:rPr lang="en-PH" dirty="0">
                <a:solidFill>
                  <a:schemeClr val="tx1"/>
                </a:solidFill>
              </a:rPr>
              <a:t>GUIDELINES ON THE CONDUCT OF REMEDIAL OR ADVANCEMENT CLASSES DURING SUMMER FOR THE K TO 12 BASIC EDUCATION </a:t>
            </a:r>
            <a:r>
              <a:rPr lang="en-PH" dirty="0" smtClean="0">
                <a:solidFill>
                  <a:schemeClr val="tx1"/>
                </a:solidFill>
              </a:rPr>
              <a:t>PROGRAM” </a:t>
            </a:r>
            <a:endParaRPr lang="en-PH" dirty="0">
              <a:solidFill>
                <a:schemeClr val="tx1"/>
              </a:solidFill>
            </a:endParaRPr>
          </a:p>
        </p:txBody>
      </p:sp>
    </p:spTree>
    <p:extLst>
      <p:ext uri="{BB962C8B-B14F-4D97-AF65-F5344CB8AC3E}">
        <p14:creationId xmlns:p14="http://schemas.microsoft.com/office/powerpoint/2010/main" val="1957846458"/>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a:xfrm>
            <a:off x="457200" y="2514600"/>
            <a:ext cx="8229600" cy="3611563"/>
          </a:xfrm>
        </p:spPr>
        <p:txBody>
          <a:bodyPr>
            <a:normAutofit/>
          </a:bodyPr>
          <a:lstStyle/>
          <a:p>
            <a:pPr marL="0" indent="0" algn="ctr">
              <a:buNone/>
            </a:pPr>
            <a:r>
              <a:rPr lang="en-PH" sz="7200" dirty="0" smtClean="0">
                <a:solidFill>
                  <a:schemeClr val="tx1"/>
                </a:solidFill>
              </a:rPr>
              <a:t>To God be the glory!</a:t>
            </a:r>
            <a:endParaRPr lang="en-PH" sz="7200" dirty="0">
              <a:solidFill>
                <a:schemeClr val="tx1"/>
              </a:solidFill>
            </a:endParaRPr>
          </a:p>
        </p:txBody>
      </p:sp>
    </p:spTree>
    <p:extLst>
      <p:ext uri="{BB962C8B-B14F-4D97-AF65-F5344CB8AC3E}">
        <p14:creationId xmlns:p14="http://schemas.microsoft.com/office/powerpoint/2010/main" val="108286096"/>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lstStyle/>
          <a:p>
            <a:endParaRPr lang="en-PH"/>
          </a:p>
        </p:txBody>
      </p:sp>
    </p:spTree>
    <p:extLst>
      <p:ext uri="{BB962C8B-B14F-4D97-AF65-F5344CB8AC3E}">
        <p14:creationId xmlns:p14="http://schemas.microsoft.com/office/powerpoint/2010/main" val="647007223"/>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6167718"/>
            <a:ext cx="7772400" cy="646331"/>
          </a:xfrm>
        </p:spPr>
        <p:txBody>
          <a:bodyPr>
            <a:noAutofit/>
          </a:bodyPr>
          <a:lstStyle/>
          <a:p>
            <a:r>
              <a:rPr lang="en-PH" sz="1800" dirty="0" smtClean="0">
                <a:hlinkClick r:id="rId2" action="ppaction://hlinkfile"/>
              </a:rPr>
              <a:t>..\..\Videos\Free YouTube Downloader\Mustard Growth - Time Lapse.mp4</a:t>
            </a:r>
            <a:endParaRPr lang="en-PH" sz="1800" dirty="0"/>
          </a:p>
        </p:txBody>
      </p:sp>
      <p:sp>
        <p:nvSpPr>
          <p:cNvPr id="3" name="Subtitle 2"/>
          <p:cNvSpPr>
            <a:spLocks noGrp="1"/>
          </p:cNvSpPr>
          <p:nvPr>
            <p:ph type="subTitle" idx="1"/>
          </p:nvPr>
        </p:nvSpPr>
        <p:spPr>
          <a:xfrm>
            <a:off x="152400" y="1828800"/>
            <a:ext cx="8305800" cy="4343400"/>
          </a:xfrm>
        </p:spPr>
        <p:txBody>
          <a:bodyPr>
            <a:noAutofit/>
          </a:bodyPr>
          <a:lstStyle/>
          <a:p>
            <a:r>
              <a:rPr lang="en-PH" sz="6000" dirty="0" smtClean="0">
                <a:solidFill>
                  <a:schemeClr val="bg1"/>
                </a:solidFill>
              </a:rPr>
              <a:t>5-Day  Live-In Editing Workshop on GAD-Based </a:t>
            </a:r>
            <a:r>
              <a:rPr lang="en-PH" sz="6000" dirty="0" err="1" smtClean="0">
                <a:solidFill>
                  <a:schemeClr val="bg1"/>
                </a:solidFill>
                <a:latin typeface="Lucida Calligraphy" panose="03010101010101010101" pitchFamily="66" charset="0"/>
              </a:rPr>
              <a:t>i</a:t>
            </a:r>
            <a:r>
              <a:rPr lang="en-PH" sz="6000" dirty="0" err="1" smtClean="0">
                <a:solidFill>
                  <a:schemeClr val="bg1"/>
                </a:solidFill>
              </a:rPr>
              <a:t>C</a:t>
            </a:r>
            <a:r>
              <a:rPr lang="en-PH" sz="6000" dirty="0" smtClean="0">
                <a:solidFill>
                  <a:schemeClr val="bg1"/>
                </a:solidFill>
              </a:rPr>
              <a:t> CEBU Q1 Lesson Exemplars</a:t>
            </a:r>
            <a:endParaRPr lang="en-PH" sz="6000" dirty="0">
              <a:solidFill>
                <a:schemeClr val="bg1"/>
              </a:solidFill>
            </a:endParaRPr>
          </a:p>
        </p:txBody>
      </p:sp>
    </p:spTree>
    <p:extLst>
      <p:ext uri="{BB962C8B-B14F-4D97-AF65-F5344CB8AC3E}">
        <p14:creationId xmlns:p14="http://schemas.microsoft.com/office/powerpoint/2010/main" val="1881163532"/>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762000"/>
            <a:ext cx="3733800" cy="4525963"/>
          </a:xfrm>
        </p:spPr>
        <p:txBody>
          <a:bodyPr>
            <a:noAutofit/>
          </a:bodyPr>
          <a:lstStyle/>
          <a:p>
            <a:pPr marL="0" indent="0">
              <a:spcBef>
                <a:spcPts val="0"/>
              </a:spcBef>
              <a:buNone/>
            </a:pPr>
            <a:r>
              <a:rPr lang="en-PH" sz="8000" b="1" dirty="0" smtClean="0">
                <a:solidFill>
                  <a:srgbClr val="FF0000"/>
                </a:solidFill>
              </a:rPr>
              <a:t>O</a:t>
            </a:r>
            <a:r>
              <a:rPr lang="en-PH" sz="6600" b="1" dirty="0" smtClean="0">
                <a:solidFill>
                  <a:schemeClr val="tx1"/>
                </a:solidFill>
              </a:rPr>
              <a:t>rdinary</a:t>
            </a:r>
          </a:p>
          <a:p>
            <a:pPr marL="0" indent="0">
              <a:spcBef>
                <a:spcPts val="0"/>
              </a:spcBef>
              <a:buNone/>
            </a:pPr>
            <a:r>
              <a:rPr lang="en-PH" sz="8000" b="1" dirty="0" smtClean="0">
                <a:solidFill>
                  <a:srgbClr val="FF0000"/>
                </a:solidFill>
              </a:rPr>
              <a:t>O</a:t>
            </a:r>
            <a:r>
              <a:rPr lang="en-PH" sz="6600" b="1" dirty="0" smtClean="0">
                <a:solidFill>
                  <a:schemeClr val="tx1"/>
                </a:solidFill>
              </a:rPr>
              <a:t>ffense</a:t>
            </a:r>
          </a:p>
          <a:p>
            <a:pPr marL="0" indent="0">
              <a:spcBef>
                <a:spcPts val="0"/>
              </a:spcBef>
              <a:buNone/>
            </a:pPr>
            <a:r>
              <a:rPr lang="en-PH" sz="8000" b="1" dirty="0" smtClean="0">
                <a:solidFill>
                  <a:srgbClr val="FF0000"/>
                </a:solidFill>
              </a:rPr>
              <a:t>O</a:t>
            </a:r>
            <a:r>
              <a:rPr lang="en-PH" sz="6600" b="1" dirty="0" smtClean="0">
                <a:solidFill>
                  <a:schemeClr val="tx1"/>
                </a:solidFill>
              </a:rPr>
              <a:t>ver</a:t>
            </a:r>
          </a:p>
          <a:p>
            <a:pPr marL="0" indent="0">
              <a:spcBef>
                <a:spcPts val="0"/>
              </a:spcBef>
              <a:buNone/>
            </a:pPr>
            <a:r>
              <a:rPr lang="en-PH" sz="7200" b="1" dirty="0" smtClean="0">
                <a:solidFill>
                  <a:srgbClr val="FF0000"/>
                </a:solidFill>
              </a:rPr>
              <a:t>O</a:t>
            </a:r>
            <a:r>
              <a:rPr lang="en-PH" sz="6600" b="1" dirty="0" smtClean="0">
                <a:solidFill>
                  <a:schemeClr val="tx1"/>
                </a:solidFill>
              </a:rPr>
              <a:t>nly</a:t>
            </a:r>
            <a:endParaRPr lang="en-PH" sz="6600" b="1" dirty="0">
              <a:solidFill>
                <a:schemeClr val="tx1"/>
              </a:solidFill>
            </a:endParaRPr>
          </a:p>
        </p:txBody>
      </p:sp>
    </p:spTree>
    <p:extLst>
      <p:ext uri="{BB962C8B-B14F-4D97-AF65-F5344CB8AC3E}">
        <p14:creationId xmlns:p14="http://schemas.microsoft.com/office/powerpoint/2010/main" val="266352824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3 Ways to Connect with People This Morning</a:t>
            </a:r>
            <a:endParaRPr lang="en-PH" dirty="0"/>
          </a:p>
        </p:txBody>
      </p:sp>
      <p:sp>
        <p:nvSpPr>
          <p:cNvPr id="3" name="Content Placeholder 2"/>
          <p:cNvSpPr>
            <a:spLocks noGrp="1"/>
          </p:cNvSpPr>
          <p:nvPr>
            <p:ph idx="1"/>
          </p:nvPr>
        </p:nvSpPr>
        <p:spPr/>
        <p:txBody>
          <a:bodyPr>
            <a:normAutofit/>
          </a:bodyPr>
          <a:lstStyle/>
          <a:p>
            <a:pPr marL="0" indent="0" algn="ctr">
              <a:buNone/>
            </a:pPr>
            <a:r>
              <a:rPr lang="en-PH" sz="5400" dirty="0" smtClean="0">
                <a:solidFill>
                  <a:schemeClr val="tx1"/>
                </a:solidFill>
              </a:rPr>
              <a:t>HANDSHAKE</a:t>
            </a:r>
          </a:p>
          <a:p>
            <a:pPr marL="0" indent="0" algn="ctr">
              <a:buNone/>
            </a:pPr>
            <a:r>
              <a:rPr lang="en-PH" sz="5400" dirty="0" smtClean="0">
                <a:solidFill>
                  <a:schemeClr val="tx1"/>
                </a:solidFill>
              </a:rPr>
              <a:t>THE MILLEMNIAL FIRST BUMP</a:t>
            </a:r>
          </a:p>
          <a:p>
            <a:pPr marL="0" indent="0" algn="ctr">
              <a:buNone/>
            </a:pPr>
            <a:r>
              <a:rPr lang="en-PH" sz="5400" dirty="0" smtClean="0">
                <a:solidFill>
                  <a:schemeClr val="tx1"/>
                </a:solidFill>
              </a:rPr>
              <a:t>DOUBLE HIGH FIVE</a:t>
            </a:r>
            <a:endParaRPr lang="en-PH" sz="5400" dirty="0">
              <a:solidFill>
                <a:schemeClr val="tx1"/>
              </a:solidFill>
            </a:endParaRPr>
          </a:p>
        </p:txBody>
      </p:sp>
    </p:spTree>
    <p:extLst>
      <p:ext uri="{BB962C8B-B14F-4D97-AF65-F5344CB8AC3E}">
        <p14:creationId xmlns:p14="http://schemas.microsoft.com/office/powerpoint/2010/main" val="4046654278"/>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5400" dirty="0" smtClean="0"/>
              <a:t>People Ignite</a:t>
            </a:r>
            <a:endParaRPr lang="en-PH" sz="5400" dirty="0"/>
          </a:p>
        </p:txBody>
      </p:sp>
      <p:sp>
        <p:nvSpPr>
          <p:cNvPr id="3" name="Content Placeholder 2"/>
          <p:cNvSpPr>
            <a:spLocks noGrp="1"/>
          </p:cNvSpPr>
          <p:nvPr>
            <p:ph idx="1"/>
          </p:nvPr>
        </p:nvSpPr>
        <p:spPr/>
        <p:txBody>
          <a:bodyPr>
            <a:normAutofit/>
          </a:bodyPr>
          <a:lstStyle/>
          <a:p>
            <a:r>
              <a:rPr lang="en-PH" sz="4800" dirty="0" smtClean="0">
                <a:solidFill>
                  <a:schemeClr val="tx1"/>
                </a:solidFill>
              </a:rPr>
              <a:t>Strong Hearts (Serve More)</a:t>
            </a:r>
          </a:p>
          <a:p>
            <a:r>
              <a:rPr lang="en-PH" sz="4800" dirty="0" smtClean="0">
                <a:solidFill>
                  <a:schemeClr val="tx1"/>
                </a:solidFill>
              </a:rPr>
              <a:t>Skilled Hands (Achieve More)</a:t>
            </a:r>
          </a:p>
          <a:p>
            <a:r>
              <a:rPr lang="en-PH" sz="4800" dirty="0" smtClean="0">
                <a:solidFill>
                  <a:schemeClr val="tx1"/>
                </a:solidFill>
              </a:rPr>
              <a:t>Creative Minds (Imagine More)</a:t>
            </a:r>
          </a:p>
          <a:p>
            <a:r>
              <a:rPr lang="en-PH" sz="4800" dirty="0" smtClean="0">
                <a:solidFill>
                  <a:schemeClr val="tx1"/>
                </a:solidFill>
              </a:rPr>
              <a:t>Global </a:t>
            </a:r>
            <a:r>
              <a:rPr lang="en-PH" sz="4800" dirty="0" err="1" smtClean="0">
                <a:solidFill>
                  <a:schemeClr val="tx1"/>
                </a:solidFill>
              </a:rPr>
              <a:t>Mindset</a:t>
            </a:r>
            <a:r>
              <a:rPr lang="en-PH" sz="4800" dirty="0" smtClean="0">
                <a:solidFill>
                  <a:schemeClr val="tx1"/>
                </a:solidFill>
              </a:rPr>
              <a:t> (Explore More)</a:t>
            </a:r>
            <a:endParaRPr lang="en-PH" sz="4800" dirty="0">
              <a:solidFill>
                <a:schemeClr val="tx1"/>
              </a:solidFill>
            </a:endParaRPr>
          </a:p>
        </p:txBody>
      </p:sp>
    </p:spTree>
    <p:extLst>
      <p:ext uri="{BB962C8B-B14F-4D97-AF65-F5344CB8AC3E}">
        <p14:creationId xmlns:p14="http://schemas.microsoft.com/office/powerpoint/2010/main" val="205999400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normAutofit/>
          </a:bodyPr>
          <a:lstStyle/>
          <a:p>
            <a:pPr marL="0" indent="0" algn="ctr">
              <a:buNone/>
            </a:pPr>
            <a:r>
              <a:rPr lang="en-PH" sz="4800" dirty="0" smtClean="0">
                <a:solidFill>
                  <a:schemeClr val="tx1"/>
                </a:solidFill>
              </a:rPr>
              <a:t>“Working as an editor was like being a professional reader, and the better I became at reading the better I became at writing.”</a:t>
            </a:r>
          </a:p>
          <a:p>
            <a:pPr marL="0" indent="0" algn="r">
              <a:spcBef>
                <a:spcPts val="0"/>
              </a:spcBef>
              <a:buNone/>
            </a:pPr>
            <a:r>
              <a:rPr lang="en-PH" sz="3200" i="1" dirty="0" smtClean="0">
                <a:solidFill>
                  <a:schemeClr val="tx1"/>
                </a:solidFill>
              </a:rPr>
              <a:t>Karen Thompson Walker</a:t>
            </a:r>
          </a:p>
          <a:p>
            <a:pPr marL="0" indent="0" algn="r">
              <a:spcBef>
                <a:spcPts val="0"/>
              </a:spcBef>
              <a:buNone/>
            </a:pPr>
            <a:r>
              <a:rPr lang="en-PH" sz="3200" i="1" dirty="0" smtClean="0">
                <a:solidFill>
                  <a:schemeClr val="tx1"/>
                </a:solidFill>
              </a:rPr>
              <a:t>Picture Quotes.com</a:t>
            </a:r>
            <a:endParaRPr lang="en-PH" sz="3200" i="1" dirty="0">
              <a:solidFill>
                <a:schemeClr val="tx1"/>
              </a:solidFill>
            </a:endParaRPr>
          </a:p>
        </p:txBody>
      </p:sp>
    </p:spTree>
    <p:extLst>
      <p:ext uri="{BB962C8B-B14F-4D97-AF65-F5344CB8AC3E}">
        <p14:creationId xmlns:p14="http://schemas.microsoft.com/office/powerpoint/2010/main" val="4003849978"/>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7610924"/>
              </p:ext>
            </p:extLst>
          </p:nvPr>
        </p:nvGraphicFramePr>
        <p:xfrm>
          <a:off x="762000" y="1295400"/>
          <a:ext cx="7620000" cy="3977640"/>
        </p:xfrm>
        <a:graphic>
          <a:graphicData uri="http://schemas.openxmlformats.org/drawingml/2006/table">
            <a:tbl>
              <a:tblPr firstRow="1" bandRow="1">
                <a:tableStyleId>{5C22544A-7EE6-4342-B048-85BDC9FD1C3A}</a:tableStyleId>
              </a:tblPr>
              <a:tblGrid>
                <a:gridCol w="4797778">
                  <a:extLst>
                    <a:ext uri="{9D8B030D-6E8A-4147-A177-3AD203B41FA5}">
                      <a16:colId xmlns:a16="http://schemas.microsoft.com/office/drawing/2014/main" val="20000"/>
                    </a:ext>
                  </a:extLst>
                </a:gridCol>
                <a:gridCol w="2822222">
                  <a:extLst>
                    <a:ext uri="{9D8B030D-6E8A-4147-A177-3AD203B41FA5}">
                      <a16:colId xmlns:a16="http://schemas.microsoft.com/office/drawing/2014/main" val="20001"/>
                    </a:ext>
                  </a:extLst>
                </a:gridCol>
              </a:tblGrid>
              <a:tr h="370840">
                <a:tc>
                  <a:txBody>
                    <a:bodyPr/>
                    <a:lstStyle/>
                    <a:p>
                      <a:r>
                        <a:rPr lang="en-PH" sz="3600" dirty="0" smtClean="0"/>
                        <a:t>Subject Areas</a:t>
                      </a:r>
                      <a:endParaRPr lang="en-PH" sz="3600" dirty="0"/>
                    </a:p>
                  </a:txBody>
                  <a:tcPr/>
                </a:tc>
                <a:tc>
                  <a:txBody>
                    <a:bodyPr/>
                    <a:lstStyle/>
                    <a:p>
                      <a:r>
                        <a:rPr lang="en-PH" sz="3600" dirty="0" smtClean="0"/>
                        <a:t>Venues</a:t>
                      </a:r>
                      <a:endParaRPr lang="en-PH" sz="3600" dirty="0"/>
                    </a:p>
                  </a:txBody>
                  <a:tcPr/>
                </a:tc>
                <a:extLst>
                  <a:ext uri="{0D108BD9-81ED-4DB2-BD59-A6C34878D82A}">
                    <a16:rowId xmlns:a16="http://schemas.microsoft.com/office/drawing/2014/main" val="10000"/>
                  </a:ext>
                </a:extLst>
              </a:tr>
              <a:tr h="370840">
                <a:tc>
                  <a:txBody>
                    <a:bodyPr/>
                    <a:lstStyle/>
                    <a:p>
                      <a:r>
                        <a:rPr lang="en-PH" sz="3600" dirty="0" smtClean="0"/>
                        <a:t>Filipino, AP</a:t>
                      </a:r>
                      <a:r>
                        <a:rPr lang="en-PH" sz="3600" baseline="0" dirty="0" smtClean="0"/>
                        <a:t>, and </a:t>
                      </a:r>
                      <a:r>
                        <a:rPr lang="en-PH" sz="3600" baseline="0" dirty="0" err="1" smtClean="0"/>
                        <a:t>EsP</a:t>
                      </a:r>
                      <a:endParaRPr lang="en-PH" sz="3600" dirty="0"/>
                    </a:p>
                  </a:txBody>
                  <a:tcPr/>
                </a:tc>
                <a:tc>
                  <a:txBody>
                    <a:bodyPr/>
                    <a:lstStyle/>
                    <a:p>
                      <a:r>
                        <a:rPr lang="en-PH" sz="3600" dirty="0" err="1" smtClean="0"/>
                        <a:t>Molave</a:t>
                      </a:r>
                      <a:r>
                        <a:rPr lang="en-PH" sz="3600" dirty="0" smtClean="0"/>
                        <a:t> 1</a:t>
                      </a:r>
                      <a:endParaRPr lang="en-PH" sz="36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3600" dirty="0" smtClean="0"/>
                        <a:t>EPP,</a:t>
                      </a:r>
                      <a:r>
                        <a:rPr lang="en-PH" sz="3600" baseline="0" dirty="0" smtClean="0"/>
                        <a:t> TLE, and SHS</a:t>
                      </a:r>
                      <a:endParaRPr lang="en-PH" sz="3600" dirty="0" smtClean="0"/>
                    </a:p>
                  </a:txBody>
                  <a:tcPr/>
                </a:tc>
                <a:tc>
                  <a:txBody>
                    <a:bodyPr/>
                    <a:lstStyle/>
                    <a:p>
                      <a:r>
                        <a:rPr lang="en-PH" sz="3600" dirty="0" err="1" smtClean="0"/>
                        <a:t>Kamagong</a:t>
                      </a:r>
                      <a:endParaRPr lang="en-PH" sz="3600" dirty="0"/>
                    </a:p>
                  </a:txBody>
                  <a:tcPr/>
                </a:tc>
                <a:extLst>
                  <a:ext uri="{0D108BD9-81ED-4DB2-BD59-A6C34878D82A}">
                    <a16:rowId xmlns:a16="http://schemas.microsoft.com/office/drawing/2014/main" val="10002"/>
                  </a:ext>
                </a:extLst>
              </a:tr>
              <a:tr h="370840">
                <a:tc>
                  <a:txBody>
                    <a:bodyPr/>
                    <a:lstStyle/>
                    <a:p>
                      <a:r>
                        <a:rPr lang="en-PH" sz="3600" dirty="0" smtClean="0"/>
                        <a:t>Science and Math</a:t>
                      </a:r>
                      <a:endParaRPr lang="en-PH" sz="3600" dirty="0"/>
                    </a:p>
                  </a:txBody>
                  <a:tcPr/>
                </a:tc>
                <a:tc>
                  <a:txBody>
                    <a:bodyPr/>
                    <a:lstStyle/>
                    <a:p>
                      <a:r>
                        <a:rPr lang="en-PH" sz="3600" dirty="0" err="1" smtClean="0"/>
                        <a:t>Narra</a:t>
                      </a:r>
                      <a:r>
                        <a:rPr lang="en-PH" sz="3600" dirty="0" smtClean="0"/>
                        <a:t> 2</a:t>
                      </a:r>
                      <a:endParaRPr lang="en-PH" sz="3600" dirty="0"/>
                    </a:p>
                  </a:txBody>
                  <a:tcPr/>
                </a:tc>
                <a:extLst>
                  <a:ext uri="{0D108BD9-81ED-4DB2-BD59-A6C34878D82A}">
                    <a16:rowId xmlns:a16="http://schemas.microsoft.com/office/drawing/2014/main" val="10003"/>
                  </a:ext>
                </a:extLst>
              </a:tr>
              <a:tr h="777240">
                <a:tc>
                  <a:txBody>
                    <a:bodyPr/>
                    <a:lstStyle/>
                    <a:p>
                      <a:r>
                        <a:rPr lang="en-PH" sz="3600" dirty="0" smtClean="0"/>
                        <a:t>MAPEH</a:t>
                      </a:r>
                      <a:endParaRPr lang="en-PH"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3600" dirty="0" err="1" smtClean="0"/>
                        <a:t>Narra</a:t>
                      </a:r>
                      <a:r>
                        <a:rPr lang="en-PH" sz="3600" dirty="0" smtClean="0"/>
                        <a:t> 1</a:t>
                      </a:r>
                    </a:p>
                  </a:txBody>
                  <a:tcPr/>
                </a:tc>
                <a:extLst>
                  <a:ext uri="{0D108BD9-81ED-4DB2-BD59-A6C34878D82A}">
                    <a16:rowId xmlns:a16="http://schemas.microsoft.com/office/drawing/2014/main" val="10004"/>
                  </a:ext>
                </a:extLst>
              </a:tr>
              <a:tr h="370840">
                <a:tc>
                  <a:txBody>
                    <a:bodyPr/>
                    <a:lstStyle/>
                    <a:p>
                      <a:r>
                        <a:rPr lang="en-PH" sz="3600" dirty="0" smtClean="0"/>
                        <a:t>English</a:t>
                      </a:r>
                      <a:endParaRPr lang="en-PH" sz="3600" dirty="0"/>
                    </a:p>
                  </a:txBody>
                  <a:tcPr/>
                </a:tc>
                <a:tc>
                  <a:txBody>
                    <a:bodyPr/>
                    <a:lstStyle/>
                    <a:p>
                      <a:r>
                        <a:rPr lang="en-PH" sz="3600" dirty="0" err="1" smtClean="0"/>
                        <a:t>Molave</a:t>
                      </a:r>
                      <a:r>
                        <a:rPr lang="en-PH" sz="3600" dirty="0" smtClean="0"/>
                        <a:t> 2</a:t>
                      </a:r>
                      <a:endParaRPr lang="en-PH" sz="3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12787460"/>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772400" cy="2286000"/>
          </a:xfrm>
        </p:spPr>
        <p:txBody>
          <a:bodyPr>
            <a:noAutofit/>
          </a:bodyPr>
          <a:lstStyle/>
          <a:p>
            <a:r>
              <a:rPr lang="en-US" sz="9600" dirty="0" smtClean="0">
                <a:solidFill>
                  <a:schemeClr val="bg2"/>
                </a:solidFill>
              </a:rPr>
              <a:t>Executive Conference </a:t>
            </a:r>
            <a:endParaRPr lang="en-US" sz="9600" dirty="0">
              <a:solidFill>
                <a:schemeClr val="bg2"/>
              </a:solidFill>
            </a:endParaRPr>
          </a:p>
        </p:txBody>
      </p:sp>
      <p:sp>
        <p:nvSpPr>
          <p:cNvPr id="3" name="Subtitle 2"/>
          <p:cNvSpPr>
            <a:spLocks noGrp="1"/>
          </p:cNvSpPr>
          <p:nvPr>
            <p:ph type="subTitle" idx="1"/>
          </p:nvPr>
        </p:nvSpPr>
        <p:spPr>
          <a:xfrm>
            <a:off x="775447" y="5334000"/>
            <a:ext cx="5943600" cy="1371600"/>
          </a:xfrm>
        </p:spPr>
        <p:txBody>
          <a:bodyPr>
            <a:normAutofit/>
          </a:bodyPr>
          <a:lstStyle/>
          <a:p>
            <a:r>
              <a:rPr lang="en-US" dirty="0" err="1" smtClean="0"/>
              <a:t>DepEd</a:t>
            </a:r>
            <a:r>
              <a:rPr lang="en-US" dirty="0" smtClean="0"/>
              <a:t> Pavilion, </a:t>
            </a:r>
            <a:r>
              <a:rPr lang="en-US" dirty="0" err="1" smtClean="0"/>
              <a:t>Sudlon</a:t>
            </a:r>
            <a:r>
              <a:rPr lang="en-US" dirty="0" smtClean="0"/>
              <a:t>, </a:t>
            </a:r>
            <a:r>
              <a:rPr lang="en-US" dirty="0" err="1" smtClean="0"/>
              <a:t>Lahug</a:t>
            </a:r>
            <a:r>
              <a:rPr lang="en-US" dirty="0" smtClean="0"/>
              <a:t>, Cebu City</a:t>
            </a:r>
          </a:p>
          <a:p>
            <a:r>
              <a:rPr lang="en-US" dirty="0" smtClean="0"/>
              <a:t>January 27 &amp; 29, 2020 </a:t>
            </a:r>
            <a:endParaRPr lang="en-US" dirty="0"/>
          </a:p>
        </p:txBody>
      </p:sp>
    </p:spTree>
    <p:extLst>
      <p:ext uri="{BB962C8B-B14F-4D97-AF65-F5344CB8AC3E}">
        <p14:creationId xmlns:p14="http://schemas.microsoft.com/office/powerpoint/2010/main" val="1393664795"/>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BsPlan_ps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plan presentation (Burgundy Wave design)</Template>
  <TotalTime>627</TotalTime>
  <Words>1159</Words>
  <Application>Microsoft Office PowerPoint</Application>
  <PresentationFormat>On-screen Show (4:3)</PresentationFormat>
  <Paragraphs>123</Paragraphs>
  <Slides>27</Slides>
  <Notes>0</Notes>
  <HiddenSlides>4</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Lucida Calligraphy</vt:lpstr>
      <vt:lpstr>Times New Roman</vt:lpstr>
      <vt:lpstr>BsPlan_psn</vt:lpstr>
      <vt:lpstr>Custom Design</vt:lpstr>
      <vt:lpstr>PowerPoint Presentation</vt:lpstr>
      <vt:lpstr>3 Ways to Connect with People Today</vt:lpstr>
      <vt:lpstr>..\..\Videos\Free YouTube Downloader\Mustard Growth - Time Lapse.mp4</vt:lpstr>
      <vt:lpstr>PowerPoint Presentation</vt:lpstr>
      <vt:lpstr>3 Ways to Connect with People This Morning</vt:lpstr>
      <vt:lpstr>People Ignite</vt:lpstr>
      <vt:lpstr>PowerPoint Presentation</vt:lpstr>
      <vt:lpstr>PowerPoint Presentation</vt:lpstr>
      <vt:lpstr>Executive Conference </vt:lpstr>
      <vt:lpstr>PowerPoint Presentation</vt:lpstr>
      <vt:lpstr>1. GAD-based iC CEBU Lesson Exemplars Editing</vt:lpstr>
      <vt:lpstr>Note:</vt:lpstr>
      <vt:lpstr>Note: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Year-end Assessment of Learning</vt:lpstr>
      <vt:lpstr>3. RPMS Rating and Validation of Rating</vt:lpstr>
      <vt:lpstr>4. School Heads OPCR, SY: 2020-2021</vt:lpstr>
      <vt:lpstr>3. RPMS Rating and Validation of Rating</vt:lpstr>
      <vt:lpstr>5. DepED Order No. 13, s. 2018 “IMPLEMENTING GUIDELINES ON THE CONDUCT OF REMEDIAL OR ADVANCEMENT CLASSES DURING SUMMER FOR THE K TO 12 BASIC EDUCATION PROGRAM” </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Hewlett-Packard Company</dc:creator>
  <cp:lastModifiedBy>ASDS Apao</cp:lastModifiedBy>
  <cp:revision>55</cp:revision>
  <dcterms:created xsi:type="dcterms:W3CDTF">2015-02-20T02:28:24Z</dcterms:created>
  <dcterms:modified xsi:type="dcterms:W3CDTF">2020-01-27T05:22:16Z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